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0275213" cy="42803763"/>
  <p:notesSz cx="6858000" cy="9144000"/>
  <p:defaultTextStyle>
    <a:defPPr>
      <a:defRPr lang="ko-KR"/>
    </a:defPPr>
    <a:lvl1pPr marL="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DD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>
      <p:cViewPr>
        <p:scale>
          <a:sx n="33" d="100"/>
          <a:sy n="33" d="100"/>
        </p:scale>
        <p:origin x="59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CB4E-6FA7-43A9-8C9F-DD0C6E95B116}" type="datetimeFigureOut">
              <a:rPr lang="ko-KR" altLang="en-US" smtClean="0"/>
              <a:t>2020-04-13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27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0CB4E-6FA7-43A9-8C9F-DD0C6E95B116}" type="datetimeFigureOut">
              <a:rPr lang="ko-KR" altLang="en-US" smtClean="0"/>
              <a:t>2020-04-13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9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3027487" rtl="0" eaLnBrk="1" latinLnBrk="1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1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7.emf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oleObject" Target="../embeddings/oleObject1.bin"/><Relationship Id="rId7" Type="http://schemas.openxmlformats.org/officeDocument/2006/relationships/image" Target="../media/image4.emf"/><Relationship Id="rId12" Type="http://schemas.openxmlformats.org/officeDocument/2006/relationships/image" Target="../media/image6.emf"/><Relationship Id="rId17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5.png"/><Relationship Id="rId20" Type="http://schemas.openxmlformats.org/officeDocument/2006/relationships/image" Target="../media/image10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8.emf"/><Relationship Id="rId10" Type="http://schemas.openxmlformats.org/officeDocument/2006/relationships/image" Target="../media/image5.emf"/><Relationship Id="rId19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모서리가 둥근 직사각형 118"/>
          <p:cNvSpPr/>
          <p:nvPr/>
        </p:nvSpPr>
        <p:spPr>
          <a:xfrm>
            <a:off x="1001713" y="3429001"/>
            <a:ext cx="28479748" cy="514349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r>
              <a:rPr lang="en-US" altLang="ko-KR" sz="7500" b="1" dirty="0">
                <a:solidFill>
                  <a:schemeClr val="tx1"/>
                </a:solidFill>
              </a:rPr>
              <a:t>N</a:t>
            </a:r>
            <a:r>
              <a:rPr lang="ko-KR" altLang="en-US" sz="7500" b="1" dirty="0">
                <a:solidFill>
                  <a:schemeClr val="tx1"/>
                </a:solidFill>
              </a:rPr>
              <a:t>형 </a:t>
            </a:r>
            <a:r>
              <a:rPr lang="ko-KR" altLang="en-US" sz="7500" b="1" dirty="0" err="1">
                <a:solidFill>
                  <a:schemeClr val="tx1"/>
                </a:solidFill>
              </a:rPr>
              <a:t>폴리</a:t>
            </a:r>
            <a:r>
              <a:rPr lang="ko-KR" altLang="en-US" sz="7500" b="1" dirty="0">
                <a:solidFill>
                  <a:schemeClr val="tx1"/>
                </a:solidFill>
              </a:rPr>
              <a:t> 저항 기반의 시간영역 </a:t>
            </a:r>
            <a:r>
              <a:rPr lang="en-US" altLang="ko-KR" sz="7500" b="1" dirty="0">
                <a:solidFill>
                  <a:schemeClr val="tx1"/>
                </a:solidFill>
              </a:rPr>
              <a:t>CMOS </a:t>
            </a:r>
            <a:r>
              <a:rPr lang="ko-KR" altLang="en-US" sz="7500" b="1" dirty="0" smtClean="0">
                <a:solidFill>
                  <a:schemeClr val="tx1"/>
                </a:solidFill>
              </a:rPr>
              <a:t>온도센서</a:t>
            </a:r>
            <a:endParaRPr lang="en-US" altLang="ko-KR" sz="7500" b="1" dirty="0">
              <a:solidFill>
                <a:schemeClr val="tx1"/>
              </a:solidFill>
            </a:endParaRPr>
          </a:p>
          <a:p>
            <a:pPr algn="ctr" fontAlgn="base" latinLnBrk="0"/>
            <a:r>
              <a:rPr lang="en-US" altLang="ko-KR" sz="7500" b="1" dirty="0">
                <a:solidFill>
                  <a:schemeClr val="tx1"/>
                </a:solidFill>
              </a:rPr>
              <a:t>N-Poly Resistor Based Time Domain CMOS </a:t>
            </a:r>
            <a:r>
              <a:rPr lang="en-US" altLang="ko-KR" sz="7500" b="1" dirty="0" smtClean="0">
                <a:solidFill>
                  <a:schemeClr val="tx1"/>
                </a:solidFill>
              </a:rPr>
              <a:t>Temperature </a:t>
            </a:r>
            <a:r>
              <a:rPr lang="en-US" altLang="ko-KR" sz="7500" b="1" dirty="0">
                <a:solidFill>
                  <a:schemeClr val="tx1"/>
                </a:solidFill>
              </a:rPr>
              <a:t>Sensor</a:t>
            </a:r>
          </a:p>
          <a:p>
            <a:pPr algn="ctr" fontAlgn="base" latinLnBrk="0">
              <a:lnSpc>
                <a:spcPct val="150000"/>
              </a:lnSpc>
            </a:pPr>
            <a:r>
              <a:rPr lang="ko-KR" altLang="en-US" sz="6600" b="1" dirty="0" err="1" smtClean="0">
                <a:solidFill>
                  <a:schemeClr val="tx1"/>
                </a:solidFill>
              </a:rPr>
              <a:t>허지위</a:t>
            </a:r>
            <a:r>
              <a:rPr lang="en-US" altLang="ko-KR" sz="6600" b="1" dirty="0">
                <a:solidFill>
                  <a:schemeClr val="tx1"/>
                </a:solidFill>
              </a:rPr>
              <a:t>, </a:t>
            </a:r>
            <a:r>
              <a:rPr lang="ko-KR" altLang="en-US" sz="6600" b="1" dirty="0">
                <a:solidFill>
                  <a:schemeClr val="tx1"/>
                </a:solidFill>
              </a:rPr>
              <a:t>변상진</a:t>
            </a:r>
            <a:endParaRPr lang="ko-KR" altLang="en-US" sz="6600" dirty="0">
              <a:solidFill>
                <a:schemeClr val="tx1"/>
              </a:solidFill>
            </a:endParaRPr>
          </a:p>
          <a:p>
            <a:pPr algn="ctr" fontAlgn="base" latinLnBrk="0"/>
            <a:r>
              <a:rPr lang="ko-KR" altLang="en-US" sz="6600" b="1" dirty="0">
                <a:solidFill>
                  <a:schemeClr val="tx1"/>
                </a:solidFill>
              </a:rPr>
              <a:t>동국대학교 전자전기공학부</a:t>
            </a:r>
            <a:r>
              <a:rPr lang="ko-KR" altLang="en-US" sz="7200" b="1" dirty="0">
                <a:solidFill>
                  <a:schemeClr val="tx1"/>
                </a:solidFill>
              </a:rPr>
              <a:t> </a:t>
            </a:r>
            <a:endParaRPr lang="ko-KR" altLang="en-US" sz="7200" dirty="0">
              <a:solidFill>
                <a:schemeClr val="tx1"/>
              </a:solidFill>
            </a:endParaRPr>
          </a:p>
        </p:txBody>
      </p:sp>
      <p:sp>
        <p:nvSpPr>
          <p:cNvPr id="120" name="직사각형 119"/>
          <p:cNvSpPr/>
          <p:nvPr/>
        </p:nvSpPr>
        <p:spPr>
          <a:xfrm>
            <a:off x="1001713" y="8648700"/>
            <a:ext cx="28485913" cy="1066919"/>
          </a:xfrm>
          <a:prstGeom prst="rect">
            <a:avLst/>
          </a:prstGeom>
          <a:solidFill>
            <a:srgbClr val="B0DD7F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9" tIns="45725" rIns="91449" bIns="457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5700" b="1" dirty="0" smtClean="0"/>
              <a:t>ARCHITECTURE</a:t>
            </a:r>
            <a:endParaRPr lang="ko-KR" altLang="en-US" sz="5700" b="1" dirty="0"/>
          </a:p>
        </p:txBody>
      </p:sp>
      <p:sp>
        <p:nvSpPr>
          <p:cNvPr id="121" name="직사각형 120"/>
          <p:cNvSpPr/>
          <p:nvPr/>
        </p:nvSpPr>
        <p:spPr>
          <a:xfrm>
            <a:off x="1001713" y="9791819"/>
            <a:ext cx="28485913" cy="79256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9" tIns="45725" rIns="91449" bIns="457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 sz="40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모서리가 둥근 직사각형 122"/>
              <p:cNvSpPr/>
              <p:nvPr/>
            </p:nvSpPr>
            <p:spPr>
              <a:xfrm>
                <a:off x="1066968" y="13160303"/>
                <a:ext cx="4273344" cy="2703663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9" tIns="45725" rIns="91449" bIns="4572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</m:ctrlPr>
                      </m:sSubPr>
                      <m:e>
                        <m:r>
                          <a:rPr lang="en-US" altLang="ko-K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𝑅</m:t>
                        </m:r>
                      </m:e>
                      <m:sub>
                        <m:r>
                          <a:rPr lang="en-US" altLang="ko-K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ko-KR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=R(25℃</a:t>
                </a:r>
                <a:r>
                  <a:rPr lang="en-US" altLang="ko-KR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)[</a:t>
                </a:r>
                <a:r>
                  <a:rPr lang="en-US" altLang="ko-KR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1+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</m:ctrlPr>
                      </m:sSubPr>
                      <m:e>
                        <m:r>
                          <a:rPr lang="en-US" altLang="ko-K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𝑇𝐶</m:t>
                        </m:r>
                      </m:e>
                      <m:sub>
                        <m:r>
                          <a:rPr lang="en-US" altLang="ko-K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ko-KR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(</a:t>
                </a:r>
                <a:r>
                  <a:rPr lang="en-US" altLang="ko-KR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T-25</a:t>
                </a:r>
                <a:r>
                  <a:rPr lang="en-US" altLang="ko-KR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℃)+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</m:ctrlPr>
                      </m:sSubPr>
                      <m:e>
                        <m:r>
                          <a:rPr lang="en-US" altLang="ko-K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𝑇𝐶</m:t>
                        </m:r>
                      </m:e>
                      <m:sub>
                        <m:r>
                          <a:rPr lang="en-US" altLang="ko-K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altLang="ko-K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ko-KR" sz="2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j-ea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altLang="ko-KR" sz="2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j-ea"/>
                            <a:cs typeface="Times New Roman" panose="02020603050405020304" pitchFamily="18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altLang="ko-KR" sz="2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j-ea"/>
                            <a:cs typeface="Times New Roman" panose="02020603050405020304" pitchFamily="18" charset="0"/>
                          </a:rPr>
                          <m:t>−25℃)</m:t>
                        </m:r>
                        <m:r>
                          <m:rPr>
                            <m:nor/>
                          </m:rPr>
                          <a:rPr lang="ko-KR" altLang="en-US" sz="2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j-ea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  <m:sup>
                        <m:r>
                          <a:rPr lang="en-US" altLang="ko-K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ko-KR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]</a:t>
                </a:r>
              </a:p>
              <a:p>
                <a:pPr algn="ctr"/>
                <a:endParaRPr lang="en-US" altLang="ko-KR" sz="2400" dirty="0">
                  <a:solidFill>
                    <a:schemeClr val="tx1"/>
                  </a:solidFill>
                  <a:latin typeface="+mj-ea"/>
                  <a:ea typeface="+mj-ea"/>
                </a:endParaRPr>
              </a:p>
              <a:p>
                <a:pPr algn="ctr"/>
                <a:r>
                  <a:rPr lang="ko-KR" altLang="en-US" sz="2400" dirty="0">
                    <a:solidFill>
                      <a:schemeClr val="tx1"/>
                    </a:solidFill>
                    <a:latin typeface="+mj-ea"/>
                    <a:ea typeface="+mj-ea"/>
                  </a:rPr>
                  <a:t>변화범위</a:t>
                </a:r>
                <a:r>
                  <a:rPr lang="en-US" altLang="ko-KR" sz="2400" dirty="0">
                    <a:solidFill>
                      <a:schemeClr val="tx1"/>
                    </a:solidFill>
                    <a:latin typeface="+mj-ea"/>
                    <a:ea typeface="+mj-ea"/>
                  </a:rPr>
                  <a:t>:</a:t>
                </a:r>
                <a:r>
                  <a:rPr lang="ko-KR" altLang="en-US" sz="2400" dirty="0">
                    <a:solidFill>
                      <a:schemeClr val="tx1"/>
                    </a:solidFill>
                    <a:latin typeface="+mj-ea"/>
                    <a:ea typeface="+mj-ea"/>
                  </a:rPr>
                  <a:t> </a:t>
                </a:r>
                <a:r>
                  <a:rPr lang="en-US" altLang="ko-KR" sz="2400" dirty="0">
                    <a:solidFill>
                      <a:schemeClr val="tx1"/>
                    </a:solidFill>
                    <a:latin typeface="+mj-ea"/>
                    <a:ea typeface="+mj-ea"/>
                  </a:rPr>
                  <a:t>16</a:t>
                </a:r>
                <a:r>
                  <a:rPr lang="zh-CN" altLang="en-US" sz="2400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％</a:t>
                </a:r>
                <a:endParaRPr lang="en-US" altLang="zh-CN" sz="24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  <a:p>
                <a:pPr algn="ctr"/>
                <a:r>
                  <a:rPr lang="ko-KR" altLang="en-US" sz="2400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구간</a:t>
                </a:r>
                <a:r>
                  <a:rPr lang="en-US" altLang="ko-KR" sz="2400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: </a:t>
                </a:r>
                <a:r>
                  <a:rPr lang="en-US" altLang="zh-CN" sz="2400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0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+mj-ea"/>
                    <a:ea typeface="+mj-ea"/>
                  </a:rPr>
                  <a:t>℃~100</a:t>
                </a:r>
                <a:r>
                  <a:rPr lang="en-US" altLang="zh-CN" sz="2400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℃</a:t>
                </a:r>
                <a:endParaRPr lang="en-US" altLang="ko-KR" sz="2400" dirty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123" name="모서리가 둥근 직사각형 1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968" y="13160303"/>
                <a:ext cx="4273344" cy="2703663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4" name="오른쪽 화살표 123"/>
          <p:cNvSpPr/>
          <p:nvPr/>
        </p:nvSpPr>
        <p:spPr>
          <a:xfrm>
            <a:off x="5358881" y="14332256"/>
            <a:ext cx="616274" cy="5144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9" tIns="45725" rIns="91449" bIns="457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모서리가 둥근 직사각형 124"/>
              <p:cNvSpPr/>
              <p:nvPr/>
            </p:nvSpPr>
            <p:spPr>
              <a:xfrm>
                <a:off x="5991709" y="13160303"/>
                <a:ext cx="3394578" cy="2703663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9" tIns="45725" rIns="91449" bIns="4572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</m:ctrlPr>
                      </m:sSubPr>
                      <m:e>
                        <m:r>
                          <a:rPr lang="en-US" altLang="ko-K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𝐼</m:t>
                        </m:r>
                      </m:e>
                      <m:sub>
                        <m:r>
                          <a:rPr lang="en-US" altLang="ko-K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ko-KR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altLang="ko-KR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j-ea"/>
                              </a:rPr>
                            </m:ctrlPr>
                          </m:fPr>
                          <m:num>
                            <m:r>
                              <a:rPr lang="en-US" altLang="ko-KR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j-ea"/>
                              </a:rPr>
                              <m:t>2</m:t>
                            </m:r>
                          </m:num>
                          <m:den>
                            <m:r>
                              <a:rPr lang="en-US" altLang="ko-KR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j-ea"/>
                              </a:rPr>
                              <m:t>3</m:t>
                            </m:r>
                          </m:den>
                        </m:f>
                        <m:sSub>
                          <m:sSubPr>
                            <m:ctrlPr>
                              <a:rPr lang="en-US" altLang="ko-KR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j-ea"/>
                              </a:rPr>
                            </m:ctrlPr>
                          </m:sSubPr>
                          <m:e>
                            <m:r>
                              <a:rPr lang="en-US" altLang="ko-KR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j-ea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ko-KR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j-ea"/>
                              </a:rPr>
                              <m:t>𝐷𝐷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ko-KR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j-ea"/>
                              </a:rPr>
                            </m:ctrlPr>
                          </m:sSubPr>
                          <m:e>
                            <m:r>
                              <a:rPr lang="en-US" altLang="ko-KR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j-ea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ko-KR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j-ea"/>
                              </a:rPr>
                              <m:t>𝑇</m:t>
                            </m:r>
                          </m:sub>
                        </m:sSub>
                      </m:den>
                    </m:f>
                  </m:oMath>
                </a14:m>
                <a:endParaRPr lang="en-US" altLang="ko-KR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endParaRPr>
              </a:p>
              <a:p>
                <a:pPr algn="ctr"/>
                <a:endParaRPr lang="en-US" altLang="ko-KR" sz="2400" dirty="0">
                  <a:solidFill>
                    <a:schemeClr val="tx1"/>
                  </a:solidFill>
                  <a:latin typeface="+mj-ea"/>
                  <a:ea typeface="+mj-ea"/>
                </a:endParaRPr>
              </a:p>
              <a:p>
                <a:pPr algn="ctr"/>
                <a:r>
                  <a:rPr lang="ko-KR" altLang="en-US" sz="2400" dirty="0">
                    <a:solidFill>
                      <a:schemeClr val="tx1"/>
                    </a:solidFill>
                    <a:latin typeface="+mj-ea"/>
                    <a:ea typeface="+mj-ea"/>
                  </a:rPr>
                  <a:t>변화범위</a:t>
                </a:r>
                <a:r>
                  <a:rPr lang="en-US" altLang="ko-KR" sz="2400" dirty="0">
                    <a:solidFill>
                      <a:schemeClr val="tx1"/>
                    </a:solidFill>
                    <a:latin typeface="+mj-ea"/>
                    <a:ea typeface="+mj-ea"/>
                  </a:rPr>
                  <a:t>:</a:t>
                </a:r>
                <a:r>
                  <a:rPr lang="ko-KR" altLang="en-US" sz="2400" dirty="0">
                    <a:solidFill>
                      <a:schemeClr val="tx1"/>
                    </a:solidFill>
                    <a:latin typeface="+mj-ea"/>
                    <a:ea typeface="+mj-ea"/>
                  </a:rPr>
                  <a:t> </a:t>
                </a:r>
                <a:r>
                  <a:rPr lang="en-US" altLang="ko-KR" sz="2400" dirty="0">
                    <a:solidFill>
                      <a:schemeClr val="tx1"/>
                    </a:solidFill>
                    <a:latin typeface="+mj-ea"/>
                    <a:ea typeface="+mj-ea"/>
                  </a:rPr>
                  <a:t>16</a:t>
                </a:r>
                <a:r>
                  <a:rPr lang="zh-CN" altLang="en-US" sz="2400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％</a:t>
                </a:r>
                <a:endParaRPr lang="en-US" altLang="zh-CN" sz="24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  <a:p>
                <a:pPr algn="ctr"/>
                <a:r>
                  <a:rPr lang="ko-KR" altLang="en-US" sz="2400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구간</a:t>
                </a:r>
                <a:r>
                  <a:rPr lang="en-US" altLang="ko-KR" sz="2400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: </a:t>
                </a:r>
                <a:r>
                  <a:rPr lang="en-US" altLang="zh-CN" sz="2400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0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+mj-ea"/>
                    <a:ea typeface="+mj-ea"/>
                  </a:rPr>
                  <a:t>℃~100</a:t>
                </a:r>
                <a:r>
                  <a:rPr lang="en-US" altLang="zh-CN" sz="2400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℃</a:t>
                </a:r>
                <a:endParaRPr lang="en-US" altLang="ko-KR" sz="2400" dirty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125" name="모서리가 둥근 직사각형 1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1709" y="13160303"/>
                <a:ext cx="3394578" cy="2703663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모서리가 둥근 직사각형 125"/>
              <p:cNvSpPr/>
              <p:nvPr/>
            </p:nvSpPr>
            <p:spPr>
              <a:xfrm>
                <a:off x="10003632" y="13160303"/>
                <a:ext cx="3349651" cy="2687837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9" tIns="45725" rIns="91449" bIns="4572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l-GR" altLang="ko-KR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  <a:sym typeface="Symbol"/>
                  </a:rPr>
                  <a:t></a:t>
                </a:r>
                <a:r>
                  <a:rPr lang="en-US" altLang="ko-KR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(</a:t>
                </a:r>
                <a:r>
                  <a:rPr lang="en-US" altLang="ko-KR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t</a:t>
                </a:r>
                <a:r>
                  <a:rPr lang="en-US" altLang="ko-KR" sz="36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)</a:t>
                </a:r>
                <a:r>
                  <a:rPr lang="en-US" altLang="ko-KR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</m:ctrlPr>
                      </m:fPr>
                      <m:num>
                        <m:r>
                          <a:rPr lang="en-US" altLang="ko-KR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𝐶</m:t>
                        </m:r>
                        <m:f>
                          <m:fPr>
                            <m:ctrlPr>
                              <a:rPr lang="en-US" altLang="ko-KR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j-ea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ko-KR" sz="3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j-ea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3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j-ea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altLang="ko-KR" sz="3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j-ea"/>
                                  </a:rPr>
                                  <m:t>𝐷𝐷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ko-KR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j-ea"/>
                              </a:rPr>
                              <m:t>2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altLang="ko-KR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j-ea"/>
                              </a:rPr>
                            </m:ctrlPr>
                          </m:fPr>
                          <m:num>
                            <m:r>
                              <a:rPr lang="en-US" altLang="ko-KR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j-ea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altLang="ko-KR" sz="3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j-ea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3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j-ea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altLang="ko-KR" sz="3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j-ea"/>
                                  </a:rPr>
                                  <m:t>𝐷𝐷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ko-KR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j-ea"/>
                              </a:rPr>
                              <m:t>3</m:t>
                            </m:r>
                            <m:sSub>
                              <m:sSubPr>
                                <m:ctrlPr>
                                  <a:rPr lang="en-US" altLang="ko-KR" sz="3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j-ea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3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j-ea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altLang="ko-KR" sz="3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j-ea"/>
                                  </a:rPr>
                                  <m:t>𝑇</m:t>
                                </m:r>
                              </m:sub>
                            </m:sSub>
                          </m:den>
                        </m:f>
                      </m:den>
                    </m:f>
                  </m:oMath>
                </a14:m>
                <a:r>
                  <a:rPr lang="en-US" altLang="ko-KR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</m:ctrlPr>
                      </m:fPr>
                      <m:num>
                        <m:r>
                          <a:rPr lang="en-US" altLang="ko-KR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3</m:t>
                        </m:r>
                      </m:num>
                      <m:den>
                        <m:r>
                          <a:rPr lang="en-US" altLang="ko-KR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ko-KR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C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</m:ctrlPr>
                      </m:sSubPr>
                      <m:e>
                        <m:r>
                          <a:rPr lang="en-US" altLang="ko-KR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𝑅</m:t>
                        </m:r>
                      </m:e>
                      <m:sub>
                        <m:r>
                          <a:rPr lang="en-US" altLang="ko-KR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𝑇</m:t>
                        </m:r>
                      </m:sub>
                    </m:sSub>
                  </m:oMath>
                </a14:m>
                <a:endParaRPr lang="en-US" altLang="ko-KR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endParaRPr>
              </a:p>
              <a:p>
                <a:pPr algn="ctr"/>
                <a:endParaRPr lang="en-US" altLang="ko-KR" sz="8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  <a:p>
                <a:pPr algn="ctr"/>
                <a:r>
                  <a:rPr lang="ko-KR" altLang="en-US" sz="2400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변화범위</a:t>
                </a:r>
                <a:r>
                  <a:rPr lang="en-US" altLang="ko-KR" sz="2400" dirty="0">
                    <a:solidFill>
                      <a:schemeClr val="tx1"/>
                    </a:solidFill>
                    <a:latin typeface="+mj-ea"/>
                    <a:ea typeface="+mj-ea"/>
                  </a:rPr>
                  <a:t>:</a:t>
                </a:r>
                <a:r>
                  <a:rPr lang="ko-KR" altLang="en-US" sz="2400" dirty="0">
                    <a:solidFill>
                      <a:schemeClr val="tx1"/>
                    </a:solidFill>
                    <a:latin typeface="+mj-ea"/>
                    <a:ea typeface="+mj-ea"/>
                  </a:rPr>
                  <a:t> </a:t>
                </a:r>
                <a:r>
                  <a:rPr lang="en-US" altLang="ko-KR" sz="2400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16</a:t>
                </a:r>
                <a:r>
                  <a:rPr lang="zh-CN" altLang="en-US" sz="2400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％</a:t>
                </a:r>
                <a:endParaRPr lang="en-US" altLang="zh-CN" sz="24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  <a:p>
                <a:pPr algn="ctr"/>
                <a:r>
                  <a:rPr lang="ko-KR" altLang="en-US" sz="2400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구간</a:t>
                </a:r>
                <a:r>
                  <a:rPr lang="en-US" altLang="ko-KR" sz="2400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: </a:t>
                </a:r>
                <a:r>
                  <a:rPr lang="en-US" altLang="zh-CN" sz="2400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0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+mj-ea"/>
                    <a:ea typeface="+mj-ea"/>
                  </a:rPr>
                  <a:t>℃~100</a:t>
                </a:r>
                <a:r>
                  <a:rPr lang="en-US" altLang="zh-CN" sz="2400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℃</a:t>
                </a:r>
                <a:endParaRPr lang="en-US" altLang="ko-KR" sz="2400" dirty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126" name="모서리가 둥근 직사각형 1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3632" y="13160303"/>
                <a:ext cx="3349651" cy="2687837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7" name="오른쪽 화살표 126"/>
          <p:cNvSpPr/>
          <p:nvPr/>
        </p:nvSpPr>
        <p:spPr>
          <a:xfrm>
            <a:off x="9402842" y="14294757"/>
            <a:ext cx="616274" cy="5144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9" tIns="45725" rIns="91449" bIns="457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b="1" dirty="0"/>
          </a:p>
        </p:txBody>
      </p:sp>
      <p:sp>
        <p:nvSpPr>
          <p:cNvPr id="128" name="TextBox 127"/>
          <p:cNvSpPr txBox="1"/>
          <p:nvPr/>
        </p:nvSpPr>
        <p:spPr>
          <a:xfrm>
            <a:off x="1066968" y="16165737"/>
            <a:ext cx="4273343" cy="831007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pPr algn="ctr"/>
            <a:r>
              <a:rPr lang="ko-KR" altLang="en-US" sz="2400" b="1" dirty="0" smtClean="0"/>
              <a:t>온도에 따라 </a:t>
            </a:r>
            <a:r>
              <a:rPr lang="ko-KR" altLang="en-US" sz="2400" b="1" dirty="0" err="1" smtClean="0"/>
              <a:t>저항값이</a:t>
            </a:r>
            <a:r>
              <a:rPr lang="ko-KR" altLang="en-US" sz="2400" b="1" dirty="0" smtClean="0"/>
              <a:t> 바뀌는</a:t>
            </a:r>
            <a:endParaRPr lang="en-US" altLang="ko-KR" sz="2400" b="1" dirty="0" smtClean="0"/>
          </a:p>
          <a:p>
            <a:pPr algn="ctr"/>
            <a:r>
              <a:rPr lang="en-US" altLang="ko-KR" sz="2400" b="1" dirty="0" smtClean="0"/>
              <a:t>N</a:t>
            </a:r>
            <a:r>
              <a:rPr lang="ko-KR" altLang="en-US" sz="2400" b="1" dirty="0"/>
              <a:t>형 </a:t>
            </a:r>
            <a:r>
              <a:rPr lang="ko-KR" altLang="en-US" sz="2400" b="1" dirty="0" err="1"/>
              <a:t>폴리</a:t>
            </a:r>
            <a:r>
              <a:rPr lang="ko-KR" altLang="en-US" sz="2400" b="1" dirty="0"/>
              <a:t> 저항</a:t>
            </a:r>
            <a:endParaRPr lang="en-US" altLang="ko-KR" sz="2400" b="1" dirty="0"/>
          </a:p>
        </p:txBody>
      </p:sp>
      <p:sp>
        <p:nvSpPr>
          <p:cNvPr id="129" name="TextBox 128"/>
          <p:cNvSpPr txBox="1"/>
          <p:nvPr/>
        </p:nvSpPr>
        <p:spPr>
          <a:xfrm>
            <a:off x="5549381" y="16165737"/>
            <a:ext cx="4027406" cy="831007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pPr algn="ctr"/>
            <a:r>
              <a:rPr lang="ko-KR" altLang="en-US" sz="2400" b="1" dirty="0" smtClean="0"/>
              <a:t>온도에 따라 전류가 바뀌는</a:t>
            </a:r>
            <a:endParaRPr lang="en-US" altLang="ko-KR" sz="2400" b="1" dirty="0" smtClean="0"/>
          </a:p>
          <a:p>
            <a:pPr algn="ctr"/>
            <a:r>
              <a:rPr lang="ko-KR" altLang="en-US" sz="2400" b="1" dirty="0" err="1" smtClean="0"/>
              <a:t>전류원</a:t>
            </a:r>
            <a:endParaRPr lang="en-US" altLang="ko-KR" sz="2400" b="1" dirty="0"/>
          </a:p>
        </p:txBody>
      </p:sp>
      <p:sp>
        <p:nvSpPr>
          <p:cNvPr id="130" name="TextBox 129"/>
          <p:cNvSpPr txBox="1"/>
          <p:nvPr/>
        </p:nvSpPr>
        <p:spPr>
          <a:xfrm>
            <a:off x="9538687" y="16165737"/>
            <a:ext cx="4382972" cy="831007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pPr algn="ctr"/>
            <a:r>
              <a:rPr lang="ko-KR" altLang="en-US" sz="2400" b="1" dirty="0" smtClean="0"/>
              <a:t>온도에 따라 지연시간이 바뀌는</a:t>
            </a:r>
            <a:endParaRPr lang="en-US" altLang="ko-KR" sz="2400" b="1" dirty="0" smtClean="0"/>
          </a:p>
          <a:p>
            <a:pPr algn="ctr"/>
            <a:r>
              <a:rPr lang="ko-KR" altLang="en-US" sz="2400" b="1" dirty="0" smtClean="0"/>
              <a:t>미세 지연 셀</a:t>
            </a:r>
            <a:endParaRPr lang="en-US" altLang="ko-KR" sz="2400" b="1" dirty="0"/>
          </a:p>
        </p:txBody>
      </p:sp>
      <p:sp>
        <p:nvSpPr>
          <p:cNvPr id="131" name="모서리가 둥근 직사각형 130"/>
          <p:cNvSpPr/>
          <p:nvPr/>
        </p:nvSpPr>
        <p:spPr>
          <a:xfrm>
            <a:off x="13874857" y="13408181"/>
            <a:ext cx="3964914" cy="75482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9" tIns="45725" rIns="91449" bIns="457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2000" dirty="0" smtClean="0">
                <a:solidFill>
                  <a:schemeClr val="tx1"/>
                </a:solidFill>
                <a:latin typeface="+mj-ea"/>
                <a:ea typeface="+mj-ea"/>
              </a:rPr>
              <a:t>거친 지연라인이 주기의</a:t>
            </a:r>
            <a:endParaRPr lang="en-US" altLang="ko-KR" sz="20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algn="ctr"/>
            <a:r>
              <a:rPr lang="ko-KR" altLang="en-US" sz="2000" dirty="0" smtClean="0">
                <a:solidFill>
                  <a:schemeClr val="tx1"/>
                </a:solidFill>
                <a:latin typeface="+mj-ea"/>
                <a:ea typeface="+mj-ea"/>
              </a:rPr>
              <a:t>대략 </a:t>
            </a:r>
            <a:r>
              <a:rPr lang="en-US" altLang="ko-KR" sz="2000" dirty="0" smtClean="0">
                <a:solidFill>
                  <a:schemeClr val="tx1"/>
                </a:solidFill>
                <a:latin typeface="+mj-ea"/>
                <a:ea typeface="+mj-ea"/>
              </a:rPr>
              <a:t>80</a:t>
            </a:r>
            <a:r>
              <a:rPr lang="zh-CN" altLang="en-US" sz="2000" dirty="0" smtClean="0">
                <a:solidFill>
                  <a:schemeClr val="tx1"/>
                </a:solidFill>
                <a:latin typeface="+mj-ea"/>
                <a:ea typeface="+mj-ea"/>
              </a:rPr>
              <a:t>％</a:t>
            </a:r>
            <a:r>
              <a:rPr lang="ko-KR" altLang="en-US" sz="2000" dirty="0" err="1" smtClean="0">
                <a:solidFill>
                  <a:schemeClr val="tx1"/>
                </a:solidFill>
                <a:latin typeface="+mj-ea"/>
                <a:ea typeface="+mj-ea"/>
              </a:rPr>
              <a:t>를</a:t>
            </a:r>
            <a:r>
              <a:rPr lang="ko-KR" altLang="en-US" sz="2000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ko-KR" altLang="en-US" sz="2000" dirty="0">
                <a:solidFill>
                  <a:schemeClr val="tx1"/>
                </a:solidFill>
                <a:latin typeface="+mj-ea"/>
                <a:ea typeface="+mj-ea"/>
              </a:rPr>
              <a:t>지연한다</a:t>
            </a:r>
            <a:endParaRPr lang="en-US" altLang="ko-KR" sz="20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32" name="왼쪽 중괄호 131"/>
          <p:cNvSpPr/>
          <p:nvPr/>
        </p:nvSpPr>
        <p:spPr>
          <a:xfrm>
            <a:off x="13416888" y="13408207"/>
            <a:ext cx="352371" cy="222909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49" tIns="45725" rIns="91449" bIns="45725" rtlCol="0" anchor="ctr"/>
          <a:lstStyle/>
          <a:p>
            <a:pPr algn="ctr"/>
            <a:endParaRPr lang="ko-KR" altLang="en-US"/>
          </a:p>
        </p:txBody>
      </p:sp>
      <p:sp>
        <p:nvSpPr>
          <p:cNvPr id="133" name="모서리가 둥근 직사각형 132"/>
          <p:cNvSpPr/>
          <p:nvPr/>
        </p:nvSpPr>
        <p:spPr>
          <a:xfrm>
            <a:off x="13874857" y="14882452"/>
            <a:ext cx="3964914" cy="75482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9" tIns="45725" rIns="91449" bIns="457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  <a:latin typeface="+mj-ea"/>
                <a:ea typeface="+mj-ea"/>
              </a:rPr>
              <a:t>512</a:t>
            </a:r>
            <a:r>
              <a:rPr lang="ko-KR" altLang="en-US" sz="2000" dirty="0" smtClean="0">
                <a:solidFill>
                  <a:schemeClr val="tx1"/>
                </a:solidFill>
                <a:latin typeface="+mj-ea"/>
                <a:ea typeface="+mj-ea"/>
              </a:rPr>
              <a:t>개의 </a:t>
            </a:r>
            <a:r>
              <a:rPr lang="ko-KR" altLang="en-US" sz="2000" dirty="0">
                <a:solidFill>
                  <a:schemeClr val="tx1"/>
                </a:solidFill>
                <a:latin typeface="+mj-ea"/>
                <a:ea typeface="+mj-ea"/>
              </a:rPr>
              <a:t>미세 지연 </a:t>
            </a:r>
            <a:r>
              <a:rPr lang="ko-KR" altLang="en-US" sz="2000" dirty="0" smtClean="0">
                <a:solidFill>
                  <a:schemeClr val="tx1"/>
                </a:solidFill>
                <a:latin typeface="+mj-ea"/>
                <a:ea typeface="+mj-ea"/>
              </a:rPr>
              <a:t>셀이 주기의</a:t>
            </a:r>
            <a:endParaRPr lang="en-US" altLang="ko-KR" sz="20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algn="ctr"/>
            <a:r>
              <a:rPr lang="ko-KR" altLang="en-US" sz="2000" dirty="0" smtClean="0">
                <a:solidFill>
                  <a:schemeClr val="tx1"/>
                </a:solidFill>
                <a:latin typeface="+mj-ea"/>
                <a:ea typeface="+mj-ea"/>
              </a:rPr>
              <a:t>대략 </a:t>
            </a:r>
            <a:r>
              <a:rPr lang="en-US" altLang="ko-KR" sz="2000" dirty="0" smtClean="0">
                <a:solidFill>
                  <a:schemeClr val="tx1"/>
                </a:solidFill>
                <a:latin typeface="+mj-ea"/>
                <a:ea typeface="+mj-ea"/>
              </a:rPr>
              <a:t>0%</a:t>
            </a:r>
            <a:r>
              <a:rPr lang="ko-KR" altLang="en-US" sz="2000" dirty="0" smtClean="0">
                <a:solidFill>
                  <a:schemeClr val="tx1"/>
                </a:solidFill>
                <a:latin typeface="+mj-ea"/>
                <a:ea typeface="+mj-ea"/>
              </a:rPr>
              <a:t>에서 </a:t>
            </a:r>
            <a:r>
              <a:rPr lang="en-US" altLang="ko-KR" sz="2000" dirty="0" smtClean="0">
                <a:solidFill>
                  <a:schemeClr val="tx1"/>
                </a:solidFill>
                <a:latin typeface="+mj-ea"/>
                <a:ea typeface="+mj-ea"/>
              </a:rPr>
              <a:t>40</a:t>
            </a:r>
            <a:r>
              <a:rPr lang="zh-CN" altLang="en-US" sz="2000" dirty="0" smtClean="0">
                <a:solidFill>
                  <a:schemeClr val="tx1"/>
                </a:solidFill>
                <a:latin typeface="+mj-ea"/>
                <a:ea typeface="+mj-ea"/>
              </a:rPr>
              <a:t>％</a:t>
            </a:r>
            <a:r>
              <a:rPr lang="ko-KR" altLang="en-US" sz="2000" dirty="0" smtClean="0">
                <a:solidFill>
                  <a:schemeClr val="tx1"/>
                </a:solidFill>
                <a:latin typeface="+mj-ea"/>
                <a:ea typeface="+mj-ea"/>
              </a:rPr>
              <a:t>까지 </a:t>
            </a:r>
            <a:r>
              <a:rPr lang="ko-KR" altLang="en-US" sz="2000" dirty="0">
                <a:solidFill>
                  <a:schemeClr val="tx1"/>
                </a:solidFill>
                <a:latin typeface="+mj-ea"/>
                <a:ea typeface="+mj-ea"/>
              </a:rPr>
              <a:t>지연한다</a:t>
            </a:r>
            <a:endParaRPr lang="en-US" altLang="ko-KR" sz="20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34" name="모서리가 둥근 직사각형 133"/>
          <p:cNvSpPr/>
          <p:nvPr/>
        </p:nvSpPr>
        <p:spPr>
          <a:xfrm>
            <a:off x="15049034" y="12237358"/>
            <a:ext cx="1811184" cy="46955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9" tIns="45725" rIns="91449" bIns="457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2000" dirty="0">
                <a:solidFill>
                  <a:schemeClr val="tx1"/>
                </a:solidFill>
                <a:latin typeface="+mj-ea"/>
                <a:ea typeface="+mj-ea"/>
              </a:rPr>
              <a:t>기준 </a:t>
            </a:r>
            <a:r>
              <a:rPr lang="ko-KR" altLang="en-US" sz="2000" dirty="0" err="1">
                <a:solidFill>
                  <a:schemeClr val="tx1"/>
                </a:solidFill>
                <a:latin typeface="+mj-ea"/>
                <a:ea typeface="+mj-ea"/>
              </a:rPr>
              <a:t>클럭</a:t>
            </a:r>
            <a:endParaRPr lang="ko-KR" altLang="en-US" sz="20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35" name="위로 굽은 화살표 134"/>
          <p:cNvSpPr/>
          <p:nvPr/>
        </p:nvSpPr>
        <p:spPr>
          <a:xfrm flipV="1">
            <a:off x="16860217" y="12367223"/>
            <a:ext cx="1937242" cy="1795785"/>
          </a:xfrm>
          <a:prstGeom prst="bentUpArrow">
            <a:avLst>
              <a:gd name="adj1" fmla="val 14558"/>
              <a:gd name="adj2" fmla="val 16900"/>
              <a:gd name="adj3" fmla="val 194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9" tIns="45725" rIns="91449" bIns="457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b="1" dirty="0">
              <a:latin typeface="+mj-ea"/>
              <a:ea typeface="+mj-ea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17242292" y="14306050"/>
            <a:ext cx="2484830" cy="461675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r>
              <a:rPr lang="ko-KR" altLang="en-US" sz="2400" b="1" dirty="0">
                <a:latin typeface="+mj-ea"/>
                <a:ea typeface="+mj-ea"/>
              </a:rPr>
              <a:t>한 주기 지연</a:t>
            </a:r>
          </a:p>
        </p:txBody>
      </p:sp>
      <p:sp>
        <p:nvSpPr>
          <p:cNvPr id="137" name="모서리가 둥근 직사각형 136"/>
          <p:cNvSpPr/>
          <p:nvPr/>
        </p:nvSpPr>
        <p:spPr>
          <a:xfrm>
            <a:off x="1524000" y="10453951"/>
            <a:ext cx="14039084" cy="110570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9" tIns="45725" rIns="91449" bIns="457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2800" b="1" dirty="0" smtClean="0">
                <a:solidFill>
                  <a:schemeClr val="tx1"/>
                </a:solidFill>
              </a:rPr>
              <a:t>기준 클럭의 한 </a:t>
            </a:r>
            <a:r>
              <a:rPr lang="ko-KR" altLang="en-US" sz="2800" b="1" dirty="0">
                <a:solidFill>
                  <a:schemeClr val="tx1"/>
                </a:solidFill>
              </a:rPr>
              <a:t>주기를 </a:t>
            </a:r>
            <a:r>
              <a:rPr lang="ko-KR" altLang="en-US" sz="2800" b="1" dirty="0" smtClean="0">
                <a:solidFill>
                  <a:schemeClr val="tx1"/>
                </a:solidFill>
              </a:rPr>
              <a:t>지연하기 위해 </a:t>
            </a:r>
            <a:r>
              <a:rPr lang="ko-KR" altLang="en-US" sz="2800" b="1" dirty="0">
                <a:solidFill>
                  <a:schemeClr val="tx1"/>
                </a:solidFill>
              </a:rPr>
              <a:t>필요한 미세 지연 셀의 </a:t>
            </a:r>
            <a:r>
              <a:rPr lang="ko-KR" altLang="en-US" sz="2800" b="1" dirty="0" smtClean="0">
                <a:solidFill>
                  <a:schemeClr val="tx1"/>
                </a:solidFill>
              </a:rPr>
              <a:t>개수는 </a:t>
            </a:r>
            <a:r>
              <a:rPr lang="ko-KR" altLang="en-US" sz="2800" b="1" dirty="0">
                <a:solidFill>
                  <a:schemeClr val="tx1"/>
                </a:solidFill>
              </a:rPr>
              <a:t>온도에 따라 </a:t>
            </a:r>
            <a:r>
              <a:rPr lang="ko-KR" altLang="en-US" sz="2800" b="1" dirty="0" smtClean="0">
                <a:solidFill>
                  <a:schemeClr val="tx1"/>
                </a:solidFill>
              </a:rPr>
              <a:t>바</a:t>
            </a:r>
            <a:r>
              <a:rPr lang="ko-KR" altLang="en-US" sz="2800" b="1" dirty="0">
                <a:solidFill>
                  <a:schemeClr val="tx1"/>
                </a:solidFill>
              </a:rPr>
              <a:t>뀐</a:t>
            </a:r>
            <a:r>
              <a:rPr lang="ko-KR" altLang="en-US" sz="2800" b="1" dirty="0" smtClean="0">
                <a:solidFill>
                  <a:schemeClr val="tx1"/>
                </a:solidFill>
              </a:rPr>
              <a:t>다</a:t>
            </a:r>
            <a:endParaRPr lang="ko-KR" altLang="en-US" sz="2800" b="1" dirty="0">
              <a:solidFill>
                <a:schemeClr val="tx1"/>
              </a:solidFill>
            </a:endParaRPr>
          </a:p>
        </p:txBody>
      </p:sp>
      <p:sp>
        <p:nvSpPr>
          <p:cNvPr id="138" name="모서리가 둥근 직사각형 137"/>
          <p:cNvSpPr/>
          <p:nvPr/>
        </p:nvSpPr>
        <p:spPr>
          <a:xfrm>
            <a:off x="15049034" y="16371208"/>
            <a:ext cx="1811184" cy="46955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9" tIns="45725" rIns="91449" bIns="457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2000" dirty="0" smtClean="0">
                <a:solidFill>
                  <a:schemeClr val="tx1"/>
                </a:solidFill>
                <a:latin typeface="+mj-ea"/>
                <a:ea typeface="+mj-ea"/>
              </a:rPr>
              <a:t>지연 </a:t>
            </a:r>
            <a:r>
              <a:rPr lang="ko-KR" altLang="en-US" sz="2000" dirty="0" err="1">
                <a:solidFill>
                  <a:schemeClr val="tx1"/>
                </a:solidFill>
                <a:latin typeface="+mj-ea"/>
                <a:ea typeface="+mj-ea"/>
              </a:rPr>
              <a:t>클럭</a:t>
            </a:r>
            <a:endParaRPr lang="ko-KR" altLang="en-US" sz="20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39" name="위로 굽은 화살표 138"/>
          <p:cNvSpPr/>
          <p:nvPr/>
        </p:nvSpPr>
        <p:spPr>
          <a:xfrm>
            <a:off x="16860217" y="14958023"/>
            <a:ext cx="1937242" cy="1795785"/>
          </a:xfrm>
          <a:prstGeom prst="bentUpArrow">
            <a:avLst>
              <a:gd name="adj1" fmla="val 14558"/>
              <a:gd name="adj2" fmla="val 16900"/>
              <a:gd name="adj3" fmla="val 194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9" tIns="45725" rIns="91449" bIns="457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b="1" dirty="0">
              <a:latin typeface="+mj-ea"/>
              <a:ea typeface="+mj-ea"/>
            </a:endParaRPr>
          </a:p>
        </p:txBody>
      </p:sp>
      <p:pic>
        <p:nvPicPr>
          <p:cNvPr id="140" name="그림 1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70040" y="12114969"/>
            <a:ext cx="10007784" cy="5358518"/>
          </a:xfrm>
          <a:prstGeom prst="rect">
            <a:avLst/>
          </a:prstGeom>
        </p:spPr>
      </p:pic>
      <p:sp>
        <p:nvSpPr>
          <p:cNvPr id="141" name="모서리가 둥근 직사각형 140"/>
          <p:cNvSpPr/>
          <p:nvPr/>
        </p:nvSpPr>
        <p:spPr>
          <a:xfrm>
            <a:off x="22149886" y="10453952"/>
            <a:ext cx="3447785" cy="110570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9" tIns="45725" rIns="91449" bIns="457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2800" b="1" dirty="0">
                <a:solidFill>
                  <a:schemeClr val="tx1"/>
                </a:solidFill>
              </a:rPr>
              <a:t>시스템 </a:t>
            </a:r>
            <a:r>
              <a:rPr lang="ko-KR" altLang="en-US" sz="2800" b="1" dirty="0" smtClean="0">
                <a:solidFill>
                  <a:schemeClr val="tx1"/>
                </a:solidFill>
              </a:rPr>
              <a:t>구조도</a:t>
            </a:r>
            <a:endParaRPr lang="ko-KR" altLang="en-US" sz="2800" b="1" dirty="0">
              <a:solidFill>
                <a:schemeClr val="tx1"/>
              </a:solidFill>
            </a:endParaRPr>
          </a:p>
        </p:txBody>
      </p:sp>
      <p:sp>
        <p:nvSpPr>
          <p:cNvPr id="142" name="직사각형 141"/>
          <p:cNvSpPr/>
          <p:nvPr/>
        </p:nvSpPr>
        <p:spPr>
          <a:xfrm>
            <a:off x="1010813" y="17763141"/>
            <a:ext cx="28461548" cy="895851"/>
          </a:xfrm>
          <a:prstGeom prst="rect">
            <a:avLst/>
          </a:prstGeom>
          <a:solidFill>
            <a:srgbClr val="B0DD7F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9" tIns="45725" rIns="91449" bIns="457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5700" b="1" dirty="0"/>
              <a:t>IMPLEMENTATION</a:t>
            </a:r>
            <a:endParaRPr lang="ko-KR" altLang="en-US" sz="5700" b="1" dirty="0"/>
          </a:p>
        </p:txBody>
      </p:sp>
      <p:sp>
        <p:nvSpPr>
          <p:cNvPr id="143" name="직사각형 142"/>
          <p:cNvSpPr/>
          <p:nvPr/>
        </p:nvSpPr>
        <p:spPr>
          <a:xfrm>
            <a:off x="1019914" y="18932799"/>
            <a:ext cx="28461547" cy="15005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9" tIns="45725" rIns="91449" bIns="457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4000" b="1" dirty="0">
              <a:solidFill>
                <a:schemeClr val="tx1"/>
              </a:solidFill>
            </a:endParaRPr>
          </a:p>
        </p:txBody>
      </p:sp>
      <p:sp>
        <p:nvSpPr>
          <p:cNvPr id="144" name="직사각형 143"/>
          <p:cNvSpPr/>
          <p:nvPr/>
        </p:nvSpPr>
        <p:spPr>
          <a:xfrm>
            <a:off x="1066968" y="33657822"/>
            <a:ext cx="28461546" cy="952536"/>
          </a:xfrm>
          <a:prstGeom prst="rect">
            <a:avLst/>
          </a:prstGeom>
          <a:solidFill>
            <a:srgbClr val="B0DD7F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9" tIns="45725" rIns="91449" bIns="457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5700" b="1" dirty="0" smtClean="0"/>
              <a:t>RESULT</a:t>
            </a:r>
            <a:endParaRPr lang="ko-KR" altLang="en-US" sz="5700" b="1" dirty="0"/>
          </a:p>
        </p:txBody>
      </p:sp>
      <p:pic>
        <p:nvPicPr>
          <p:cNvPr id="145" name="그림 14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6638" y="19773149"/>
            <a:ext cx="7462891" cy="4175131"/>
          </a:xfrm>
          <a:prstGeom prst="rect">
            <a:avLst/>
          </a:prstGeom>
        </p:spPr>
      </p:pic>
      <p:sp>
        <p:nvSpPr>
          <p:cNvPr id="146" name="모서리가 둥근 직사각형 145"/>
          <p:cNvSpPr/>
          <p:nvPr/>
        </p:nvSpPr>
        <p:spPr>
          <a:xfrm>
            <a:off x="1951793" y="18828286"/>
            <a:ext cx="4462484" cy="62990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9" tIns="45725" rIns="91449" bIns="457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2800" b="1" dirty="0" err="1" smtClean="0">
                <a:solidFill>
                  <a:schemeClr val="tx1"/>
                </a:solidFill>
              </a:rPr>
              <a:t>전류원</a:t>
            </a:r>
            <a:endParaRPr lang="ko-KR" altLang="en-US" sz="28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모서리가 둥근 직사각형 146"/>
              <p:cNvSpPr/>
              <p:nvPr/>
            </p:nvSpPr>
            <p:spPr>
              <a:xfrm>
                <a:off x="1688456" y="24376672"/>
                <a:ext cx="1753373" cy="311191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9" tIns="45725" rIns="91449" bIns="45725"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ko-K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𝐷𝐷</m:t>
                        </m:r>
                      </m:sub>
                    </m:sSub>
                  </m:oMath>
                </a14:m>
                <a:r>
                  <a:rPr lang="en-US" altLang="ko-KR" sz="2000" dirty="0">
                    <a:solidFill>
                      <a:schemeClr val="tx1"/>
                    </a:solidFill>
                  </a:rPr>
                  <a:t>=1.8V</a:t>
                </a:r>
                <a:endParaRPr lang="ko-KR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7" name="모서리가 둥근 직사각형 1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456" y="24376672"/>
                <a:ext cx="1753373" cy="311191"/>
              </a:xfrm>
              <a:prstGeom prst="roundRect">
                <a:avLst/>
              </a:prstGeom>
              <a:blipFill rotWithShape="0">
                <a:blip r:embed="rId8"/>
                <a:stretch>
                  <a:fillRect t="-22642" b="-45283"/>
                </a:stretch>
              </a:blip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8" name="모서리가 둥근 직사각형 147"/>
          <p:cNvSpPr/>
          <p:nvPr/>
        </p:nvSpPr>
        <p:spPr>
          <a:xfrm>
            <a:off x="4348305" y="24372115"/>
            <a:ext cx="2665711" cy="60887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</a:rPr>
              <a:t>20uA </a:t>
            </a:r>
            <a:r>
              <a:rPr lang="ko-KR" altLang="en-US" sz="2000" dirty="0">
                <a:solidFill>
                  <a:schemeClr val="tx1"/>
                </a:solidFill>
              </a:rPr>
              <a:t>중심으로 변화</a:t>
            </a:r>
          </a:p>
        </p:txBody>
      </p:sp>
      <p:sp>
        <p:nvSpPr>
          <p:cNvPr id="149" name="모서리가 둥근 직사각형 148"/>
          <p:cNvSpPr/>
          <p:nvPr/>
        </p:nvSpPr>
        <p:spPr>
          <a:xfrm>
            <a:off x="1688455" y="24739994"/>
            <a:ext cx="1753373" cy="31119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r>
              <a:rPr lang="ko-KR" altLang="en-US" sz="2000" dirty="0">
                <a:solidFill>
                  <a:schemeClr val="tx1"/>
                </a:solidFill>
              </a:rPr>
              <a:t>피드백</a:t>
            </a:r>
          </a:p>
        </p:txBody>
      </p:sp>
      <p:sp>
        <p:nvSpPr>
          <p:cNvPr id="150" name="모서리가 둥근 직사각형 149"/>
          <p:cNvSpPr/>
          <p:nvPr/>
        </p:nvSpPr>
        <p:spPr>
          <a:xfrm>
            <a:off x="1688455" y="25353275"/>
            <a:ext cx="1753373" cy="31119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r>
              <a:rPr lang="ko-KR" altLang="en-US" sz="2000" dirty="0">
                <a:solidFill>
                  <a:schemeClr val="tx1"/>
                </a:solidFill>
              </a:rPr>
              <a:t>공정변화</a:t>
            </a:r>
          </a:p>
        </p:txBody>
      </p:sp>
      <p:sp>
        <p:nvSpPr>
          <p:cNvPr id="151" name="모서리가 둥근 직사각형 150"/>
          <p:cNvSpPr/>
          <p:nvPr/>
        </p:nvSpPr>
        <p:spPr>
          <a:xfrm>
            <a:off x="1688455" y="25710362"/>
            <a:ext cx="1753373" cy="31119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r>
              <a:rPr lang="ko-KR" altLang="en-US" sz="2000" dirty="0" smtClean="0">
                <a:solidFill>
                  <a:schemeClr val="tx1"/>
                </a:solidFill>
              </a:rPr>
              <a:t>제조오</a:t>
            </a:r>
            <a:r>
              <a:rPr lang="ko-KR" altLang="en-US" sz="2000" dirty="0">
                <a:solidFill>
                  <a:schemeClr val="tx1"/>
                </a:solidFill>
              </a:rPr>
              <a:t>차</a:t>
            </a:r>
          </a:p>
        </p:txBody>
      </p:sp>
      <p:sp>
        <p:nvSpPr>
          <p:cNvPr id="152" name="오른쪽 화살표 151"/>
          <p:cNvSpPr/>
          <p:nvPr/>
        </p:nvSpPr>
        <p:spPr>
          <a:xfrm>
            <a:off x="3468822" y="24412033"/>
            <a:ext cx="852488" cy="6179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r>
              <a:rPr lang="ko-KR" altLang="en-US" sz="2000" dirty="0">
                <a:solidFill>
                  <a:schemeClr val="tx1"/>
                </a:solidFill>
              </a:rPr>
              <a:t>온도</a:t>
            </a:r>
          </a:p>
        </p:txBody>
      </p:sp>
      <p:sp>
        <p:nvSpPr>
          <p:cNvPr id="153" name="오른쪽 화살표 152"/>
          <p:cNvSpPr/>
          <p:nvPr/>
        </p:nvSpPr>
        <p:spPr>
          <a:xfrm flipH="1">
            <a:off x="3468822" y="25355506"/>
            <a:ext cx="852488" cy="6179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r>
              <a:rPr lang="ko-KR" altLang="en-US" sz="2000" dirty="0">
                <a:solidFill>
                  <a:schemeClr val="tx1"/>
                </a:solidFill>
              </a:rPr>
              <a:t>해소</a:t>
            </a:r>
          </a:p>
        </p:txBody>
      </p:sp>
      <p:sp>
        <p:nvSpPr>
          <p:cNvPr id="154" name="모서리가 둥근 직사각형 153"/>
          <p:cNvSpPr/>
          <p:nvPr/>
        </p:nvSpPr>
        <p:spPr>
          <a:xfrm>
            <a:off x="4342026" y="25372662"/>
            <a:ext cx="2671990" cy="60887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</a:rPr>
              <a:t>CTR[2:0]</a:t>
            </a:r>
            <a:r>
              <a:rPr lang="ko-KR" altLang="en-US" sz="2000" dirty="0">
                <a:solidFill>
                  <a:schemeClr val="tx1"/>
                </a:solidFill>
              </a:rPr>
              <a:t>로</a:t>
            </a:r>
            <a:r>
              <a:rPr lang="en-US" altLang="ko-KR" sz="2000" dirty="0">
                <a:solidFill>
                  <a:schemeClr val="tx1"/>
                </a:solidFill>
              </a:rPr>
              <a:t> </a:t>
            </a:r>
            <a:r>
              <a:rPr lang="ko-KR" altLang="en-US" sz="2000" dirty="0" smtClean="0">
                <a:solidFill>
                  <a:schemeClr val="tx1"/>
                </a:solidFill>
              </a:rPr>
              <a:t>보상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  <p:sp>
        <p:nvSpPr>
          <p:cNvPr id="155" name="모서리가 둥근 직사각형 154"/>
          <p:cNvSpPr/>
          <p:nvPr/>
        </p:nvSpPr>
        <p:spPr>
          <a:xfrm>
            <a:off x="12360921" y="18865123"/>
            <a:ext cx="4462484" cy="62990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9" tIns="45725" rIns="91449" bIns="457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2800" b="1" dirty="0">
                <a:solidFill>
                  <a:schemeClr val="tx1"/>
                </a:solidFill>
              </a:rPr>
              <a:t>거친 지연 셀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모서리가 둥근 직사각형 155"/>
              <p:cNvSpPr/>
              <p:nvPr/>
            </p:nvSpPr>
            <p:spPr>
              <a:xfrm>
                <a:off x="10837178" y="24833107"/>
                <a:ext cx="1484667" cy="696464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9" tIns="45725" rIns="91449" bIns="45725" rtlCol="0" anchor="ctr"/>
              <a:lstStyle/>
              <a:p>
                <a:pPr algn="ctr"/>
                <a:r>
                  <a:rPr lang="ko-KR" altLang="en-US" sz="2000" dirty="0">
                    <a:solidFill>
                      <a:schemeClr val="tx1"/>
                    </a:solidFill>
                  </a:rPr>
                  <a:t>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ko-K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𝑔𝑔</m:t>
                        </m:r>
                        <m:r>
                          <a:rPr lang="en-US" altLang="ko-K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14,18</m:t>
                        </m:r>
                      </m:sub>
                    </m:sSub>
                  </m:oMath>
                </a14:m>
                <a:endParaRPr lang="ko-KR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6" name="모서리가 둥근 직사각형 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7178" y="24833107"/>
                <a:ext cx="1484667" cy="696464"/>
              </a:xfrm>
              <a:prstGeom prst="round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7" name="모서리가 둥근 직사각형 156"/>
          <p:cNvSpPr/>
          <p:nvPr/>
        </p:nvSpPr>
        <p:spPr>
          <a:xfrm>
            <a:off x="12638488" y="24846910"/>
            <a:ext cx="2760920" cy="6964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r>
              <a:rPr lang="ko-KR" altLang="en-US" sz="2000" dirty="0">
                <a:solidFill>
                  <a:schemeClr val="tx1"/>
                </a:solidFill>
              </a:rPr>
              <a:t>각 셀은 약 </a:t>
            </a:r>
            <a:r>
              <a:rPr lang="en-US" altLang="ko-KR" sz="2000" dirty="0">
                <a:solidFill>
                  <a:schemeClr val="tx1"/>
                </a:solidFill>
              </a:rPr>
              <a:t>60ns</a:t>
            </a:r>
            <a:r>
              <a:rPr lang="ko-KR" altLang="en-US" sz="2000" dirty="0">
                <a:solidFill>
                  <a:schemeClr val="tx1"/>
                </a:solidFill>
              </a:rPr>
              <a:t>를 지연</a:t>
            </a:r>
          </a:p>
        </p:txBody>
      </p:sp>
      <p:sp>
        <p:nvSpPr>
          <p:cNvPr id="158" name="모서리가 둥근 직사각형 157"/>
          <p:cNvSpPr/>
          <p:nvPr/>
        </p:nvSpPr>
        <p:spPr>
          <a:xfrm>
            <a:off x="15716051" y="24820620"/>
            <a:ext cx="2690298" cy="6964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r>
              <a:rPr lang="ko-KR" altLang="en-US" sz="2000" dirty="0">
                <a:solidFill>
                  <a:schemeClr val="tx1"/>
                </a:solidFill>
              </a:rPr>
              <a:t>전체 약 </a:t>
            </a:r>
            <a:r>
              <a:rPr lang="en-US" altLang="ko-KR" sz="2000" dirty="0">
                <a:solidFill>
                  <a:schemeClr val="tx1"/>
                </a:solidFill>
              </a:rPr>
              <a:t>3.62us</a:t>
            </a:r>
            <a:r>
              <a:rPr lang="ko-KR" altLang="en-US" sz="2000" dirty="0">
                <a:solidFill>
                  <a:schemeClr val="tx1"/>
                </a:solidFill>
              </a:rPr>
              <a:t>를 지연</a:t>
            </a:r>
          </a:p>
        </p:txBody>
      </p:sp>
      <p:sp>
        <p:nvSpPr>
          <p:cNvPr id="159" name="오른쪽 화살표 158"/>
          <p:cNvSpPr/>
          <p:nvPr/>
        </p:nvSpPr>
        <p:spPr>
          <a:xfrm>
            <a:off x="12354848" y="24900369"/>
            <a:ext cx="266742" cy="6377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endParaRPr lang="ko-KR" altLang="en-US" b="1" dirty="0"/>
          </a:p>
        </p:txBody>
      </p:sp>
      <p:sp>
        <p:nvSpPr>
          <p:cNvPr id="160" name="오른쪽 화살표 159"/>
          <p:cNvSpPr/>
          <p:nvPr/>
        </p:nvSpPr>
        <p:spPr>
          <a:xfrm>
            <a:off x="15433531" y="24874439"/>
            <a:ext cx="266742" cy="6377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endParaRPr lang="ko-KR" altLang="en-US" b="1" dirty="0"/>
          </a:p>
        </p:txBody>
      </p:sp>
      <p:pic>
        <p:nvPicPr>
          <p:cNvPr id="161" name="그림 16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66599" y="20090093"/>
            <a:ext cx="7954060" cy="4201086"/>
          </a:xfrm>
          <a:prstGeom prst="rect">
            <a:avLst/>
          </a:prstGeom>
        </p:spPr>
      </p:pic>
      <p:sp>
        <p:nvSpPr>
          <p:cNvPr id="162" name="모서리가 둥근 직사각형 161"/>
          <p:cNvSpPr/>
          <p:nvPr/>
        </p:nvSpPr>
        <p:spPr>
          <a:xfrm>
            <a:off x="22552649" y="18865123"/>
            <a:ext cx="4462484" cy="62990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9" tIns="45725" rIns="91449" bIns="457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2800" b="1" dirty="0">
                <a:solidFill>
                  <a:schemeClr val="tx1"/>
                </a:solidFill>
              </a:rPr>
              <a:t>미세 지연  셀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모서리가 둥근 직사각형 162"/>
              <p:cNvSpPr/>
              <p:nvPr/>
            </p:nvSpPr>
            <p:spPr>
              <a:xfrm>
                <a:off x="20615270" y="24851285"/>
                <a:ext cx="1674769" cy="696464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9" tIns="45725" rIns="91449" bIns="45725" rtlCol="0" anchor="ctr"/>
              <a:lstStyle/>
              <a:p>
                <a:pPr algn="ctr"/>
                <a:r>
                  <a:rPr lang="ko-KR" altLang="en-US" sz="2000" dirty="0">
                    <a:solidFill>
                      <a:schemeClr val="tx1"/>
                    </a:solidFill>
                  </a:rPr>
                  <a:t>직은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ko-K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𝑔𝑔</m:t>
                        </m:r>
                        <m:r>
                          <a:rPr lang="en-US" altLang="ko-K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</m:oMath>
                </a14:m>
                <a:endParaRPr lang="ko-KR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3" name="모서리가 둥근 직사각형 1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15270" y="24851285"/>
                <a:ext cx="1674769" cy="696464"/>
              </a:xfrm>
              <a:prstGeom prst="round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4" name="모서리가 둥근 직사각형 163"/>
          <p:cNvSpPr/>
          <p:nvPr/>
        </p:nvSpPr>
        <p:spPr>
          <a:xfrm>
            <a:off x="22606682" y="24865088"/>
            <a:ext cx="3030059" cy="6964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r>
              <a:rPr lang="ko-KR" altLang="en-US" sz="2000" dirty="0">
                <a:solidFill>
                  <a:schemeClr val="tx1"/>
                </a:solidFill>
              </a:rPr>
              <a:t>각 셀은 약 </a:t>
            </a:r>
            <a:r>
              <a:rPr lang="en-US" altLang="ko-KR" sz="2000" dirty="0">
                <a:solidFill>
                  <a:schemeClr val="tx1"/>
                </a:solidFill>
              </a:rPr>
              <a:t>3.7ns</a:t>
            </a:r>
            <a:r>
              <a:rPr lang="ko-KR" altLang="en-US" sz="2000" dirty="0">
                <a:solidFill>
                  <a:schemeClr val="tx1"/>
                </a:solidFill>
              </a:rPr>
              <a:t>를 지연</a:t>
            </a:r>
          </a:p>
        </p:txBody>
      </p:sp>
      <p:sp>
        <p:nvSpPr>
          <p:cNvPr id="165" name="모서리가 둥근 직사각형 164"/>
          <p:cNvSpPr/>
          <p:nvPr/>
        </p:nvSpPr>
        <p:spPr>
          <a:xfrm>
            <a:off x="25992627" y="24824903"/>
            <a:ext cx="2690298" cy="6964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r>
              <a:rPr lang="ko-KR" altLang="en-US" sz="2000" dirty="0">
                <a:solidFill>
                  <a:schemeClr val="tx1"/>
                </a:solidFill>
              </a:rPr>
              <a:t>전체 약 </a:t>
            </a:r>
            <a:r>
              <a:rPr lang="en-US" altLang="ko-KR" sz="2000" dirty="0">
                <a:solidFill>
                  <a:schemeClr val="tx1"/>
                </a:solidFill>
              </a:rPr>
              <a:t>1.88us</a:t>
            </a:r>
            <a:r>
              <a:rPr lang="ko-KR" altLang="en-US" sz="2000" dirty="0">
                <a:solidFill>
                  <a:schemeClr val="tx1"/>
                </a:solidFill>
              </a:rPr>
              <a:t>를 지연</a:t>
            </a:r>
          </a:p>
        </p:txBody>
      </p:sp>
      <p:sp>
        <p:nvSpPr>
          <p:cNvPr id="166" name="오른쪽 화살표 165"/>
          <p:cNvSpPr/>
          <p:nvPr/>
        </p:nvSpPr>
        <p:spPr>
          <a:xfrm>
            <a:off x="22323043" y="24918547"/>
            <a:ext cx="266742" cy="6377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endParaRPr lang="ko-KR" altLang="en-US" b="1" dirty="0"/>
          </a:p>
        </p:txBody>
      </p:sp>
      <p:sp>
        <p:nvSpPr>
          <p:cNvPr id="167" name="오른쪽 화살표 166"/>
          <p:cNvSpPr/>
          <p:nvPr/>
        </p:nvSpPr>
        <p:spPr>
          <a:xfrm>
            <a:off x="25681313" y="24874439"/>
            <a:ext cx="266742" cy="6377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endParaRPr lang="ko-KR" altLang="en-US" b="1" dirty="0"/>
          </a:p>
        </p:txBody>
      </p:sp>
      <p:pic>
        <p:nvPicPr>
          <p:cNvPr id="168" name="그림 16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462475" y="19571230"/>
            <a:ext cx="6775302" cy="5010069"/>
          </a:xfrm>
          <a:prstGeom prst="rect">
            <a:avLst/>
          </a:prstGeom>
        </p:spPr>
      </p:pic>
      <p:sp>
        <p:nvSpPr>
          <p:cNvPr id="169" name="모서리가 둥근 직사각형 168"/>
          <p:cNvSpPr/>
          <p:nvPr/>
        </p:nvSpPr>
        <p:spPr>
          <a:xfrm>
            <a:off x="7859361" y="25742551"/>
            <a:ext cx="4462484" cy="62990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9" tIns="45725" rIns="91449" bIns="457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800" b="1" dirty="0">
                <a:solidFill>
                  <a:schemeClr val="tx1"/>
                </a:solidFill>
              </a:rPr>
              <a:t>SAR </a:t>
            </a:r>
            <a:r>
              <a:rPr lang="ko-KR" altLang="en-US" sz="2800" b="1" dirty="0">
                <a:solidFill>
                  <a:schemeClr val="tx1"/>
                </a:solidFill>
              </a:rPr>
              <a:t>조정 블록</a:t>
            </a:r>
          </a:p>
        </p:txBody>
      </p:sp>
      <p:sp>
        <p:nvSpPr>
          <p:cNvPr id="170" name="모서리가 둥근 직사각형 169"/>
          <p:cNvSpPr/>
          <p:nvPr/>
        </p:nvSpPr>
        <p:spPr>
          <a:xfrm>
            <a:off x="2743782" y="31887930"/>
            <a:ext cx="1495206" cy="63899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r>
              <a:rPr lang="ko-KR" altLang="en-US" sz="2000" dirty="0">
                <a:solidFill>
                  <a:schemeClr val="tx1"/>
                </a:solidFill>
              </a:rPr>
              <a:t>초기화</a:t>
            </a:r>
            <a:r>
              <a:rPr lang="en-US" altLang="ko-KR" sz="2000" dirty="0">
                <a:solidFill>
                  <a:schemeClr val="tx1"/>
                </a:solidFill>
              </a:rPr>
              <a:t> 100000000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  <p:sp>
        <p:nvSpPr>
          <p:cNvPr id="171" name="모서리가 둥근 직사각형 170"/>
          <p:cNvSpPr/>
          <p:nvPr/>
        </p:nvSpPr>
        <p:spPr>
          <a:xfrm>
            <a:off x="4555131" y="32032360"/>
            <a:ext cx="1796190" cy="35013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</a:rPr>
              <a:t>256</a:t>
            </a:r>
            <a:r>
              <a:rPr lang="ko-KR" altLang="en-US" sz="2000" dirty="0">
                <a:solidFill>
                  <a:schemeClr val="tx1"/>
                </a:solidFill>
              </a:rPr>
              <a:t>번째 신호</a:t>
            </a:r>
          </a:p>
        </p:txBody>
      </p:sp>
      <p:sp>
        <p:nvSpPr>
          <p:cNvPr id="172" name="모서리가 둥근 직사각형 171"/>
          <p:cNvSpPr/>
          <p:nvPr/>
        </p:nvSpPr>
        <p:spPr>
          <a:xfrm>
            <a:off x="4555132" y="32492889"/>
            <a:ext cx="1801170" cy="33976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r>
              <a:rPr lang="ko-KR" altLang="en-US" sz="2000" dirty="0">
                <a:solidFill>
                  <a:schemeClr val="tx1"/>
                </a:solidFill>
              </a:rPr>
              <a:t>기준 </a:t>
            </a:r>
            <a:r>
              <a:rPr lang="ko-KR" altLang="en-US" sz="2000" dirty="0" err="1">
                <a:solidFill>
                  <a:schemeClr val="tx1"/>
                </a:solidFill>
              </a:rPr>
              <a:t>클럭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  <p:sp>
        <p:nvSpPr>
          <p:cNvPr id="173" name="모서리가 둥근 직사각형 172"/>
          <p:cNvSpPr/>
          <p:nvPr/>
        </p:nvSpPr>
        <p:spPr>
          <a:xfrm>
            <a:off x="6990528" y="32000870"/>
            <a:ext cx="640463" cy="91450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</a:rPr>
              <a:t>DFF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  <p:sp>
        <p:nvSpPr>
          <p:cNvPr id="174" name="모서리가 둥근 직사각형 173"/>
          <p:cNvSpPr/>
          <p:nvPr/>
        </p:nvSpPr>
        <p:spPr>
          <a:xfrm>
            <a:off x="10903651" y="31964271"/>
            <a:ext cx="1796190" cy="35013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r>
              <a:rPr lang="ko-KR" altLang="en-US" sz="2000" dirty="0">
                <a:solidFill>
                  <a:schemeClr val="tx1"/>
                </a:solidFill>
              </a:rPr>
              <a:t>한 주기 미만</a:t>
            </a:r>
          </a:p>
        </p:txBody>
      </p:sp>
      <p:sp>
        <p:nvSpPr>
          <p:cNvPr id="175" name="모서리가 둥근 직사각형 174"/>
          <p:cNvSpPr/>
          <p:nvPr/>
        </p:nvSpPr>
        <p:spPr>
          <a:xfrm>
            <a:off x="10909744" y="32557898"/>
            <a:ext cx="1796190" cy="35013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r>
              <a:rPr lang="ko-KR" altLang="en-US" sz="2000" dirty="0">
                <a:solidFill>
                  <a:schemeClr val="tx1"/>
                </a:solidFill>
              </a:rPr>
              <a:t>한 주기 초과</a:t>
            </a:r>
          </a:p>
        </p:txBody>
      </p:sp>
      <p:sp>
        <p:nvSpPr>
          <p:cNvPr id="176" name="모서리가 둥근 직사각형 175"/>
          <p:cNvSpPr/>
          <p:nvPr/>
        </p:nvSpPr>
        <p:spPr>
          <a:xfrm>
            <a:off x="8270801" y="31982293"/>
            <a:ext cx="2019276" cy="90958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</a:rPr>
              <a:t>1</a:t>
            </a:r>
            <a:r>
              <a:rPr lang="ko-KR" altLang="en-US" sz="2000" dirty="0">
                <a:solidFill>
                  <a:schemeClr val="tx1"/>
                </a:solidFill>
              </a:rPr>
              <a:t>은 오른쪽으로 한 자리 이동</a:t>
            </a:r>
          </a:p>
        </p:txBody>
      </p:sp>
      <p:sp>
        <p:nvSpPr>
          <p:cNvPr id="177" name="모서리가 둥근 직사각형 176"/>
          <p:cNvSpPr/>
          <p:nvPr/>
        </p:nvSpPr>
        <p:spPr>
          <a:xfrm>
            <a:off x="13012757" y="31959926"/>
            <a:ext cx="3006084" cy="35013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r>
              <a:rPr lang="ko-KR" altLang="en-US" sz="2000" dirty="0">
                <a:solidFill>
                  <a:schemeClr val="tx1"/>
                </a:solidFill>
              </a:rPr>
              <a:t>원래 자리 </a:t>
            </a:r>
            <a:r>
              <a:rPr lang="en-US" altLang="ko-KR" sz="2000" dirty="0">
                <a:solidFill>
                  <a:schemeClr val="tx1"/>
                </a:solidFill>
              </a:rPr>
              <a:t>1</a:t>
            </a:r>
            <a:r>
              <a:rPr lang="ko-KR" altLang="en-US" sz="2000" dirty="0">
                <a:solidFill>
                  <a:schemeClr val="tx1"/>
                </a:solidFill>
              </a:rPr>
              <a:t>으로 유지</a:t>
            </a:r>
          </a:p>
        </p:txBody>
      </p:sp>
      <p:sp>
        <p:nvSpPr>
          <p:cNvPr id="178" name="모서리가 둥근 직사각형 177"/>
          <p:cNvSpPr/>
          <p:nvPr/>
        </p:nvSpPr>
        <p:spPr>
          <a:xfrm>
            <a:off x="13021144" y="32578641"/>
            <a:ext cx="3006084" cy="35013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r>
              <a:rPr lang="ko-KR" altLang="en-US" sz="2000" dirty="0">
                <a:solidFill>
                  <a:schemeClr val="tx1"/>
                </a:solidFill>
              </a:rPr>
              <a:t>원래 자리 </a:t>
            </a:r>
            <a:r>
              <a:rPr lang="en-US" altLang="ko-KR" sz="2000" dirty="0">
                <a:solidFill>
                  <a:schemeClr val="tx1"/>
                </a:solidFill>
              </a:rPr>
              <a:t>0</a:t>
            </a:r>
            <a:r>
              <a:rPr lang="ko-KR" altLang="en-US" sz="2000" dirty="0">
                <a:solidFill>
                  <a:schemeClr val="tx1"/>
                </a:solidFill>
              </a:rPr>
              <a:t>으로 변화</a:t>
            </a:r>
          </a:p>
        </p:txBody>
      </p:sp>
      <p:sp>
        <p:nvSpPr>
          <p:cNvPr id="179" name="오른쪽 화살표 178"/>
          <p:cNvSpPr/>
          <p:nvPr/>
        </p:nvSpPr>
        <p:spPr>
          <a:xfrm>
            <a:off x="12722150" y="31964324"/>
            <a:ext cx="268298" cy="3501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endParaRPr lang="ko-KR" altLang="en-US" b="1" dirty="0"/>
          </a:p>
        </p:txBody>
      </p:sp>
      <p:sp>
        <p:nvSpPr>
          <p:cNvPr id="180" name="오른쪽 화살표 179"/>
          <p:cNvSpPr/>
          <p:nvPr/>
        </p:nvSpPr>
        <p:spPr>
          <a:xfrm>
            <a:off x="12725706" y="32609347"/>
            <a:ext cx="268298" cy="3501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endParaRPr lang="ko-KR" altLang="en-US" b="1" dirty="0"/>
          </a:p>
        </p:txBody>
      </p:sp>
      <p:sp>
        <p:nvSpPr>
          <p:cNvPr id="181" name="오른쪽 화살표 180"/>
          <p:cNvSpPr/>
          <p:nvPr/>
        </p:nvSpPr>
        <p:spPr>
          <a:xfrm>
            <a:off x="10317217" y="31971307"/>
            <a:ext cx="580834" cy="9080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endParaRPr lang="ko-KR" altLang="en-US" b="1" dirty="0"/>
          </a:p>
        </p:txBody>
      </p:sp>
      <p:sp>
        <p:nvSpPr>
          <p:cNvPr id="182" name="오른쪽 화살표 181"/>
          <p:cNvSpPr/>
          <p:nvPr/>
        </p:nvSpPr>
        <p:spPr>
          <a:xfrm>
            <a:off x="7651136" y="31980230"/>
            <a:ext cx="580834" cy="9080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endParaRPr lang="ko-KR" altLang="en-US" b="1" dirty="0"/>
          </a:p>
        </p:txBody>
      </p:sp>
      <p:sp>
        <p:nvSpPr>
          <p:cNvPr id="183" name="오른쪽 화살표 182"/>
          <p:cNvSpPr/>
          <p:nvPr/>
        </p:nvSpPr>
        <p:spPr>
          <a:xfrm>
            <a:off x="6389550" y="31987327"/>
            <a:ext cx="580834" cy="9080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endParaRPr lang="ko-KR" altLang="en-US" b="1" dirty="0"/>
          </a:p>
        </p:txBody>
      </p:sp>
      <p:sp>
        <p:nvSpPr>
          <p:cNvPr id="184" name="오른쪽 화살표 183"/>
          <p:cNvSpPr/>
          <p:nvPr/>
        </p:nvSpPr>
        <p:spPr>
          <a:xfrm>
            <a:off x="4263890" y="32032360"/>
            <a:ext cx="268298" cy="3501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endParaRPr lang="ko-KR" altLang="en-US" b="1" dirty="0"/>
          </a:p>
        </p:txBody>
      </p:sp>
      <p:sp>
        <p:nvSpPr>
          <p:cNvPr id="185" name="직사각형 184"/>
          <p:cNvSpPr/>
          <p:nvPr/>
        </p:nvSpPr>
        <p:spPr>
          <a:xfrm>
            <a:off x="7222330" y="31534894"/>
            <a:ext cx="9294433" cy="1989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/>
          </a:p>
        </p:txBody>
      </p:sp>
      <p:sp>
        <p:nvSpPr>
          <p:cNvPr id="186" name="직사각형 185"/>
          <p:cNvSpPr/>
          <p:nvPr/>
        </p:nvSpPr>
        <p:spPr>
          <a:xfrm>
            <a:off x="7222329" y="33185514"/>
            <a:ext cx="9294433" cy="1989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/>
          </a:p>
        </p:txBody>
      </p:sp>
      <p:pic>
        <p:nvPicPr>
          <p:cNvPr id="187" name="그림 18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67563" y="26580024"/>
            <a:ext cx="16248602" cy="4539668"/>
          </a:xfrm>
          <a:prstGeom prst="rect">
            <a:avLst/>
          </a:prstGeom>
        </p:spPr>
      </p:pic>
      <p:sp>
        <p:nvSpPr>
          <p:cNvPr id="193" name="직사각형 192"/>
          <p:cNvSpPr/>
          <p:nvPr/>
        </p:nvSpPr>
        <p:spPr>
          <a:xfrm>
            <a:off x="16331757" y="31721312"/>
            <a:ext cx="185007" cy="5091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/>
          </a:p>
        </p:txBody>
      </p:sp>
      <p:sp>
        <p:nvSpPr>
          <p:cNvPr id="194" name="직사각형 193"/>
          <p:cNvSpPr/>
          <p:nvPr/>
        </p:nvSpPr>
        <p:spPr>
          <a:xfrm rot="5400000">
            <a:off x="16082795" y="31981465"/>
            <a:ext cx="185007" cy="3129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/>
          </a:p>
        </p:txBody>
      </p:sp>
      <p:sp>
        <p:nvSpPr>
          <p:cNvPr id="195" name="직사각형 194"/>
          <p:cNvSpPr/>
          <p:nvPr/>
        </p:nvSpPr>
        <p:spPr>
          <a:xfrm>
            <a:off x="16331757" y="32680266"/>
            <a:ext cx="185007" cy="5091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/>
          </a:p>
        </p:txBody>
      </p:sp>
      <p:sp>
        <p:nvSpPr>
          <p:cNvPr id="196" name="직사각형 195"/>
          <p:cNvSpPr/>
          <p:nvPr/>
        </p:nvSpPr>
        <p:spPr>
          <a:xfrm rot="5400000">
            <a:off x="16092169" y="32613881"/>
            <a:ext cx="185007" cy="3148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/>
          </a:p>
        </p:txBody>
      </p:sp>
      <p:sp>
        <p:nvSpPr>
          <p:cNvPr id="197" name="오른쪽 화살표 196"/>
          <p:cNvSpPr/>
          <p:nvPr/>
        </p:nvSpPr>
        <p:spPr>
          <a:xfrm rot="5400000">
            <a:off x="7168962" y="31697996"/>
            <a:ext cx="278297" cy="350139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endParaRPr lang="ko-KR" altLang="en-US" b="1" dirty="0"/>
          </a:p>
        </p:txBody>
      </p:sp>
      <p:sp>
        <p:nvSpPr>
          <p:cNvPr id="198" name="오른쪽 화살표 197"/>
          <p:cNvSpPr/>
          <p:nvPr/>
        </p:nvSpPr>
        <p:spPr>
          <a:xfrm rot="16200000" flipV="1">
            <a:off x="7168962" y="32895898"/>
            <a:ext cx="278297" cy="350139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endParaRPr lang="ko-KR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9" name="모서리가 둥근 직사각형 198"/>
              <p:cNvSpPr/>
              <p:nvPr/>
            </p:nvSpPr>
            <p:spPr>
              <a:xfrm>
                <a:off x="22302285" y="25752076"/>
                <a:ext cx="4641110" cy="629908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9" tIns="45725" rIns="91449" bIns="4572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ko-KR" altLang="en-US" sz="2800" b="1" dirty="0">
                    <a:solidFill>
                      <a:schemeClr val="tx1"/>
                    </a:solidFill>
                  </a:rPr>
                  <a:t>피라미드형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altLang="ko-KR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sup>
                    </m:sSup>
                  </m:oMath>
                </a14:m>
                <a:r>
                  <a:rPr lang="en-US" altLang="ko-KR" sz="2800" b="1" dirty="0">
                    <a:solidFill>
                      <a:schemeClr val="tx1"/>
                    </a:solidFill>
                  </a:rPr>
                  <a:t>: 1 MUX</a:t>
                </a:r>
                <a:endParaRPr lang="ko-KR" alt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9" name="모서리가 둥근 직사각형 1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02285" y="25752076"/>
                <a:ext cx="4641110" cy="629908"/>
              </a:xfrm>
              <a:prstGeom prst="roundRect">
                <a:avLst/>
              </a:prstGeom>
              <a:blipFill rotWithShape="0">
                <a:blip r:embed="rId14"/>
                <a:stretch>
                  <a:fillRect t="-943" b="-18868"/>
                </a:stretch>
              </a:blip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0" name="그림 19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577757" y="26644495"/>
            <a:ext cx="6694149" cy="47730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1" name="모서리가 둥근 직사각형 200"/>
              <p:cNvSpPr/>
              <p:nvPr/>
            </p:nvSpPr>
            <p:spPr>
              <a:xfrm>
                <a:off x="23092753" y="33148009"/>
                <a:ext cx="1798483" cy="361622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9" tIns="45725" rIns="91449" bIns="45725" rtlCol="0" anchor="ctr"/>
              <a:lstStyle/>
              <a:p>
                <a:pPr algn="ctr"/>
                <a:r>
                  <a:rPr lang="en-US" altLang="ko-KR" sz="2000" dirty="0">
                    <a:solidFill>
                      <a:schemeClr val="tx1"/>
                    </a:solidFill>
                  </a:rPr>
                  <a:t>64</a:t>
                </a:r>
                <a:r>
                  <a:rPr lang="ko-KR" altLang="en-US" sz="2000" dirty="0">
                    <a:solidFill>
                      <a:schemeClr val="tx1"/>
                    </a:solidFill>
                  </a:rPr>
                  <a:t>개</a:t>
                </a:r>
                <a14:m>
                  <m:oMath xmlns:m="http://schemas.openxmlformats.org/officeDocument/2006/math">
                    <m:r>
                      <a:rPr lang="en-US" altLang="ko-KR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ko-K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ko-K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ko-KR" sz="2000" dirty="0">
                    <a:solidFill>
                      <a:schemeClr val="tx1"/>
                    </a:solidFill>
                  </a:rPr>
                  <a:t>:1MUX</a:t>
                </a:r>
                <a:endParaRPr lang="ko-KR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1" name="모서리가 둥근 직사각형 2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92753" y="33148009"/>
                <a:ext cx="1798483" cy="361622"/>
              </a:xfrm>
              <a:prstGeom prst="roundRect">
                <a:avLst/>
              </a:prstGeom>
              <a:blipFill rotWithShape="0">
                <a:blip r:embed="rId16"/>
                <a:stretch>
                  <a:fillRect l="-1010" t="-16393" r="-1347" b="-32787"/>
                </a:stretch>
              </a:blip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2" name="모서리가 둥근 직사각형 201"/>
          <p:cNvSpPr/>
          <p:nvPr/>
        </p:nvSpPr>
        <p:spPr>
          <a:xfrm>
            <a:off x="26641812" y="33154095"/>
            <a:ext cx="2328424" cy="36162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</a:rPr>
              <a:t>512</a:t>
            </a:r>
            <a:r>
              <a:rPr lang="ko-KR" altLang="en-US" sz="2000" dirty="0">
                <a:solidFill>
                  <a:schemeClr val="tx1"/>
                </a:solidFill>
              </a:rPr>
              <a:t>개 미세 지연 셀</a:t>
            </a:r>
          </a:p>
        </p:txBody>
      </p:sp>
      <p:sp>
        <p:nvSpPr>
          <p:cNvPr id="203" name="왼쪽/오른쪽 화살표 202"/>
          <p:cNvSpPr/>
          <p:nvPr/>
        </p:nvSpPr>
        <p:spPr>
          <a:xfrm>
            <a:off x="24936392" y="33086429"/>
            <a:ext cx="1660264" cy="518886"/>
          </a:xfrm>
          <a:prstGeom prst="leftRightArrow">
            <a:avLst>
              <a:gd name="adj1" fmla="val 50000"/>
              <a:gd name="adj2" fmla="val 242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r>
              <a:rPr lang="ko-KR" altLang="en-US" sz="2000" dirty="0" smtClean="0">
                <a:solidFill>
                  <a:schemeClr val="tx1"/>
                </a:solidFill>
              </a:rPr>
              <a:t>일대일 </a:t>
            </a:r>
            <a:r>
              <a:rPr lang="ko-KR" altLang="en-US" sz="2000" dirty="0">
                <a:solidFill>
                  <a:schemeClr val="tx1"/>
                </a:solidFill>
              </a:rPr>
              <a:t>연결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" name="모서리가 둥근 직사각형 203"/>
              <p:cNvSpPr/>
              <p:nvPr/>
            </p:nvSpPr>
            <p:spPr>
              <a:xfrm>
                <a:off x="23092753" y="32461389"/>
                <a:ext cx="1798483" cy="361622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9" tIns="45725" rIns="91449" bIns="45725" rtlCol="0" anchor="ctr"/>
              <a:lstStyle/>
              <a:p>
                <a:pPr algn="ctr"/>
                <a:r>
                  <a:rPr lang="en-US" altLang="ko-KR" sz="2000" dirty="0">
                    <a:solidFill>
                      <a:schemeClr val="tx1"/>
                    </a:solidFill>
                  </a:rPr>
                  <a:t>8</a:t>
                </a:r>
                <a:r>
                  <a:rPr lang="ko-KR" altLang="en-US" sz="2000" dirty="0">
                    <a:solidFill>
                      <a:schemeClr val="tx1"/>
                    </a:solidFill>
                  </a:rPr>
                  <a:t>개</a:t>
                </a:r>
                <a14:m>
                  <m:oMath xmlns:m="http://schemas.openxmlformats.org/officeDocument/2006/math">
                    <m:r>
                      <a:rPr lang="en-US" altLang="ko-KR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ko-K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ko-K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ko-KR" sz="2000" dirty="0">
                    <a:solidFill>
                      <a:schemeClr val="tx1"/>
                    </a:solidFill>
                  </a:rPr>
                  <a:t>:1MUX</a:t>
                </a:r>
                <a:endParaRPr lang="ko-KR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4" name="모서리가 둥근 직사각형 2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92753" y="32461389"/>
                <a:ext cx="1798483" cy="361622"/>
              </a:xfrm>
              <a:prstGeom prst="roundRect">
                <a:avLst/>
              </a:prstGeom>
              <a:blipFill rotWithShape="0">
                <a:blip r:embed="rId17"/>
                <a:stretch>
                  <a:fillRect t="-14754" b="-32787"/>
                </a:stretch>
              </a:blip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5" name="모서리가 둥근 직사각형 204"/>
              <p:cNvSpPr/>
              <p:nvPr/>
            </p:nvSpPr>
            <p:spPr>
              <a:xfrm>
                <a:off x="23092753" y="31762793"/>
                <a:ext cx="1798482" cy="361622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9" tIns="45725" rIns="91449" bIns="45725" rtlCol="0" anchor="ctr"/>
              <a:lstStyle/>
              <a:p>
                <a:pPr algn="ctr"/>
                <a:r>
                  <a:rPr lang="en-US" altLang="ko-KR" sz="2000" dirty="0">
                    <a:solidFill>
                      <a:schemeClr val="tx1"/>
                    </a:solidFill>
                  </a:rPr>
                  <a:t>1</a:t>
                </a:r>
                <a:r>
                  <a:rPr lang="ko-KR" altLang="en-US" sz="2000" dirty="0">
                    <a:solidFill>
                      <a:schemeClr val="tx1"/>
                    </a:solidFill>
                  </a:rPr>
                  <a:t>개</a:t>
                </a:r>
                <a14:m>
                  <m:oMath xmlns:m="http://schemas.openxmlformats.org/officeDocument/2006/math">
                    <m:r>
                      <a:rPr lang="en-US" altLang="ko-KR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ko-K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ko-K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ko-KR" sz="2000" dirty="0">
                    <a:solidFill>
                      <a:schemeClr val="tx1"/>
                    </a:solidFill>
                  </a:rPr>
                  <a:t>:1MUX</a:t>
                </a:r>
                <a:endParaRPr lang="ko-KR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5" name="모서리가 둥근 직사각형 2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92753" y="31762793"/>
                <a:ext cx="1798482" cy="361622"/>
              </a:xfrm>
              <a:prstGeom prst="roundRect">
                <a:avLst/>
              </a:prstGeom>
              <a:blipFill rotWithShape="0">
                <a:blip r:embed="rId18"/>
                <a:stretch>
                  <a:fillRect t="-14516" b="-32258"/>
                </a:stretch>
              </a:blip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6" name="모서리가 둥근 직사각형 205"/>
          <p:cNvSpPr/>
          <p:nvPr/>
        </p:nvSpPr>
        <p:spPr>
          <a:xfrm>
            <a:off x="21130387" y="31766505"/>
            <a:ext cx="914544" cy="175501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</a:rPr>
              <a:t>9</a:t>
            </a:r>
            <a:r>
              <a:rPr lang="ko-KR" altLang="en-US" sz="2000" dirty="0">
                <a:solidFill>
                  <a:schemeClr val="tx1"/>
                </a:solidFill>
              </a:rPr>
              <a:t>비트</a:t>
            </a:r>
            <a:r>
              <a:rPr lang="en-US" altLang="ko-KR" sz="2000" dirty="0">
                <a:solidFill>
                  <a:schemeClr val="tx1"/>
                </a:solidFill>
              </a:rPr>
              <a:t>SAR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  <p:sp>
        <p:nvSpPr>
          <p:cNvPr id="207" name="오른쪽 화살표 206"/>
          <p:cNvSpPr/>
          <p:nvPr/>
        </p:nvSpPr>
        <p:spPr>
          <a:xfrm>
            <a:off x="22080016" y="31646099"/>
            <a:ext cx="977652" cy="564847"/>
          </a:xfrm>
          <a:prstGeom prst="rightArrow">
            <a:avLst>
              <a:gd name="adj1" fmla="val 50000"/>
              <a:gd name="adj2" fmla="val 297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</a:rPr>
              <a:t>3</a:t>
            </a:r>
            <a:r>
              <a:rPr lang="ko-KR" altLang="en-US" sz="2000" dirty="0">
                <a:solidFill>
                  <a:schemeClr val="tx1"/>
                </a:solidFill>
              </a:rPr>
              <a:t>비트</a:t>
            </a:r>
          </a:p>
        </p:txBody>
      </p:sp>
      <p:sp>
        <p:nvSpPr>
          <p:cNvPr id="208" name="오른쪽 화살표 207"/>
          <p:cNvSpPr/>
          <p:nvPr/>
        </p:nvSpPr>
        <p:spPr>
          <a:xfrm>
            <a:off x="22082039" y="32323469"/>
            <a:ext cx="977652" cy="564847"/>
          </a:xfrm>
          <a:prstGeom prst="rightArrow">
            <a:avLst>
              <a:gd name="adj1" fmla="val 50000"/>
              <a:gd name="adj2" fmla="val 297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</a:rPr>
              <a:t>3</a:t>
            </a:r>
            <a:r>
              <a:rPr lang="ko-KR" altLang="en-US" sz="2000" dirty="0">
                <a:solidFill>
                  <a:schemeClr val="tx1"/>
                </a:solidFill>
              </a:rPr>
              <a:t>비트</a:t>
            </a:r>
          </a:p>
        </p:txBody>
      </p:sp>
      <p:sp>
        <p:nvSpPr>
          <p:cNvPr id="209" name="오른쪽 화살표 208"/>
          <p:cNvSpPr/>
          <p:nvPr/>
        </p:nvSpPr>
        <p:spPr>
          <a:xfrm>
            <a:off x="22069945" y="33043089"/>
            <a:ext cx="977652" cy="564847"/>
          </a:xfrm>
          <a:prstGeom prst="rightArrow">
            <a:avLst>
              <a:gd name="adj1" fmla="val 50000"/>
              <a:gd name="adj2" fmla="val 297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</a:rPr>
              <a:t>3</a:t>
            </a:r>
            <a:r>
              <a:rPr lang="ko-KR" altLang="en-US" sz="2000" dirty="0">
                <a:solidFill>
                  <a:schemeClr val="tx1"/>
                </a:solidFill>
              </a:rPr>
              <a:t>비트</a:t>
            </a:r>
          </a:p>
        </p:txBody>
      </p:sp>
      <p:sp>
        <p:nvSpPr>
          <p:cNvPr id="211" name="구름 210"/>
          <p:cNvSpPr/>
          <p:nvPr/>
        </p:nvSpPr>
        <p:spPr>
          <a:xfrm>
            <a:off x="17375907" y="25978310"/>
            <a:ext cx="4227447" cy="2694015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9" tIns="45725" rIns="91449" bIns="457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 b="1" dirty="0">
              <a:solidFill>
                <a:schemeClr val="tx1"/>
              </a:solidFill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18807025" y="26250619"/>
            <a:ext cx="2285405" cy="461675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r>
              <a:rPr lang="ko-KR" altLang="en-US" sz="2400" b="1" dirty="0"/>
              <a:t>실제 지연 시간</a:t>
            </a:r>
          </a:p>
        </p:txBody>
      </p:sp>
      <p:sp>
        <p:nvSpPr>
          <p:cNvPr id="213" name="모서리가 둥근 직사각형 212"/>
          <p:cNvSpPr/>
          <p:nvPr/>
        </p:nvSpPr>
        <p:spPr>
          <a:xfrm>
            <a:off x="17973121" y="26841274"/>
            <a:ext cx="1915377" cy="3752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r>
              <a:rPr lang="ko-KR" altLang="en-US" sz="2000" dirty="0">
                <a:solidFill>
                  <a:schemeClr val="tx1"/>
                </a:solidFill>
              </a:rPr>
              <a:t>거친 지연선</a:t>
            </a:r>
          </a:p>
        </p:txBody>
      </p:sp>
      <p:sp>
        <p:nvSpPr>
          <p:cNvPr id="214" name="모서리가 둥근 직사각형 213"/>
          <p:cNvSpPr/>
          <p:nvPr/>
        </p:nvSpPr>
        <p:spPr>
          <a:xfrm>
            <a:off x="18158765" y="27816684"/>
            <a:ext cx="2403550" cy="3880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r>
              <a:rPr lang="ko-KR" altLang="en-US" sz="2000" dirty="0">
                <a:solidFill>
                  <a:schemeClr val="tx1"/>
                </a:solidFill>
              </a:rPr>
              <a:t>미세 </a:t>
            </a:r>
            <a:r>
              <a:rPr lang="ko-KR" altLang="en-US" sz="2000" dirty="0" err="1">
                <a:solidFill>
                  <a:schemeClr val="tx1"/>
                </a:solidFill>
              </a:rPr>
              <a:t>지연셀의</a:t>
            </a:r>
            <a:r>
              <a:rPr lang="ko-KR" altLang="en-US" sz="2000" dirty="0">
                <a:solidFill>
                  <a:schemeClr val="tx1"/>
                </a:solidFill>
              </a:rPr>
              <a:t> 개수</a:t>
            </a:r>
          </a:p>
        </p:txBody>
      </p:sp>
      <p:sp>
        <p:nvSpPr>
          <p:cNvPr id="215" name="모서리가 둥근 직사각형 214"/>
          <p:cNvSpPr/>
          <p:nvPr/>
        </p:nvSpPr>
        <p:spPr>
          <a:xfrm>
            <a:off x="17673396" y="27348591"/>
            <a:ext cx="1857364" cy="3878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</a:rPr>
              <a:t>SAR</a:t>
            </a:r>
            <a:r>
              <a:rPr lang="ko-KR" altLang="en-US" sz="2000" dirty="0">
                <a:solidFill>
                  <a:schemeClr val="tx1"/>
                </a:solidFill>
              </a:rPr>
              <a:t>지연 시간</a:t>
            </a:r>
          </a:p>
        </p:txBody>
      </p:sp>
      <p:sp>
        <p:nvSpPr>
          <p:cNvPr id="216" name="모서리가 둥근 직사각형 215"/>
          <p:cNvSpPr/>
          <p:nvPr/>
        </p:nvSpPr>
        <p:spPr>
          <a:xfrm>
            <a:off x="19689022" y="27324617"/>
            <a:ext cx="1854351" cy="3739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</a:rPr>
              <a:t>MUX</a:t>
            </a:r>
            <a:r>
              <a:rPr lang="ko-KR" altLang="en-US" sz="2000" dirty="0">
                <a:solidFill>
                  <a:schemeClr val="tx1"/>
                </a:solidFill>
              </a:rPr>
              <a:t>지연 시간</a:t>
            </a:r>
          </a:p>
        </p:txBody>
      </p:sp>
      <p:sp>
        <p:nvSpPr>
          <p:cNvPr id="217" name="모서리가 둥근 직사각형 216"/>
          <p:cNvSpPr/>
          <p:nvPr/>
        </p:nvSpPr>
        <p:spPr>
          <a:xfrm>
            <a:off x="3366282" y="34857089"/>
            <a:ext cx="6848395" cy="5237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9" tIns="45725" rIns="91449" bIns="457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800" b="1" dirty="0" smtClean="0">
                <a:solidFill>
                  <a:schemeClr val="tx1"/>
                </a:solidFill>
                <a:latin typeface="+mj-ea"/>
                <a:ea typeface="+mj-ea"/>
              </a:rPr>
              <a:t>Two point calibration @20℃ &amp; 80℃</a:t>
            </a:r>
            <a:endParaRPr lang="ko-KR" altLang="en-US" sz="35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218" name="모서리가 둥근 직사각형 217"/>
          <p:cNvSpPr/>
          <p:nvPr/>
        </p:nvSpPr>
        <p:spPr>
          <a:xfrm>
            <a:off x="4262793" y="40415845"/>
            <a:ext cx="3972819" cy="43124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r>
              <a:rPr lang="ko-KR" altLang="en-US" sz="2000" dirty="0" smtClean="0">
                <a:solidFill>
                  <a:schemeClr val="tx1"/>
                </a:solidFill>
              </a:rPr>
              <a:t>오차범위</a:t>
            </a:r>
            <a:r>
              <a:rPr lang="en-US" altLang="ko-KR" sz="2000" dirty="0" smtClean="0">
                <a:solidFill>
                  <a:schemeClr val="tx1"/>
                </a:solidFill>
              </a:rPr>
              <a:t>: –1.6°C </a:t>
            </a:r>
            <a:r>
              <a:rPr lang="en-US" altLang="ko-KR" sz="2000" dirty="0">
                <a:solidFill>
                  <a:schemeClr val="tx1"/>
                </a:solidFill>
              </a:rPr>
              <a:t>~ </a:t>
            </a:r>
            <a:r>
              <a:rPr lang="en-US" altLang="ko-KR" sz="2000" dirty="0" smtClean="0">
                <a:solidFill>
                  <a:schemeClr val="tx1"/>
                </a:solidFill>
              </a:rPr>
              <a:t>0.6°C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  <p:sp>
        <p:nvSpPr>
          <p:cNvPr id="220" name="모서리가 둥근 직사각형 219"/>
          <p:cNvSpPr/>
          <p:nvPr/>
        </p:nvSpPr>
        <p:spPr>
          <a:xfrm>
            <a:off x="23466136" y="34733085"/>
            <a:ext cx="2920029" cy="62990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9" tIns="45725" rIns="91449" bIns="457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800" b="1" dirty="0" smtClean="0">
                <a:solidFill>
                  <a:schemeClr val="tx1"/>
                </a:solidFill>
                <a:latin typeface="+mj-ea"/>
                <a:ea typeface="+mj-ea"/>
              </a:rPr>
              <a:t>PCB photo</a:t>
            </a:r>
            <a:endParaRPr lang="ko-KR" altLang="en-US" sz="28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221" name="모서리가 둥근 직사각형 220"/>
          <p:cNvSpPr/>
          <p:nvPr/>
        </p:nvSpPr>
        <p:spPr>
          <a:xfrm>
            <a:off x="15863346" y="34738351"/>
            <a:ext cx="3345062" cy="62990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9" tIns="45725" rIns="91449" bIns="457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800" b="1" dirty="0" smtClean="0">
                <a:solidFill>
                  <a:schemeClr val="tx1"/>
                </a:solidFill>
                <a:latin typeface="+mj-ea"/>
                <a:ea typeface="+mj-ea"/>
              </a:rPr>
              <a:t>Die </a:t>
            </a:r>
            <a:r>
              <a:rPr lang="en-US" altLang="ko-KR" sz="2800" b="1" dirty="0">
                <a:solidFill>
                  <a:schemeClr val="tx1"/>
                </a:solidFill>
                <a:latin typeface="+mj-ea"/>
                <a:ea typeface="+mj-ea"/>
              </a:rPr>
              <a:t>p</a:t>
            </a:r>
            <a:r>
              <a:rPr lang="en-US" altLang="ko-KR" sz="2800" b="1" dirty="0" smtClean="0">
                <a:solidFill>
                  <a:schemeClr val="tx1"/>
                </a:solidFill>
                <a:latin typeface="+mj-ea"/>
                <a:ea typeface="+mj-ea"/>
              </a:rPr>
              <a:t>hoto</a:t>
            </a:r>
            <a:endParaRPr lang="ko-KR" altLang="en-US" sz="28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pic>
        <p:nvPicPr>
          <p:cNvPr id="222" name="그림 22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6532" y="35636698"/>
            <a:ext cx="4484233" cy="4219156"/>
          </a:xfrm>
          <a:prstGeom prst="rect">
            <a:avLst/>
          </a:prstGeom>
        </p:spPr>
      </p:pic>
      <p:pic>
        <p:nvPicPr>
          <p:cNvPr id="223" name="그림 22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5029621" y="35634282"/>
            <a:ext cx="4876179" cy="4156062"/>
          </a:xfrm>
          <a:prstGeom prst="rect">
            <a:avLst/>
          </a:prstGeom>
        </p:spPr>
      </p:pic>
      <p:sp>
        <p:nvSpPr>
          <p:cNvPr id="224" name="모서리가 둥근 직사각형 223"/>
          <p:cNvSpPr/>
          <p:nvPr/>
        </p:nvSpPr>
        <p:spPr>
          <a:xfrm>
            <a:off x="13448686" y="40307682"/>
            <a:ext cx="2603952" cy="5187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r>
              <a:rPr lang="ko-KR" altLang="en-US" sz="2000" dirty="0" smtClean="0">
                <a:solidFill>
                  <a:schemeClr val="tx1"/>
                </a:solidFill>
              </a:rPr>
              <a:t>실</a:t>
            </a:r>
            <a:r>
              <a:rPr lang="ko-KR" altLang="en-US" sz="2000" dirty="0">
                <a:solidFill>
                  <a:schemeClr val="tx1"/>
                </a:solidFill>
              </a:rPr>
              <a:t>제</a:t>
            </a:r>
            <a:r>
              <a:rPr lang="ko-KR" altLang="en-US" sz="2000" dirty="0" smtClean="0">
                <a:solidFill>
                  <a:schemeClr val="tx1"/>
                </a:solidFill>
              </a:rPr>
              <a:t> </a:t>
            </a:r>
            <a:r>
              <a:rPr lang="ko-KR" altLang="en-US" sz="2000" dirty="0">
                <a:solidFill>
                  <a:schemeClr val="tx1"/>
                </a:solidFill>
              </a:rPr>
              <a:t>면적</a:t>
            </a:r>
            <a:r>
              <a:rPr lang="en-US" altLang="ko-KR" sz="2000" dirty="0">
                <a:solidFill>
                  <a:schemeClr val="tx1"/>
                </a:solidFill>
              </a:rPr>
              <a:t>:</a:t>
            </a:r>
            <a:r>
              <a:rPr lang="en-US" altLang="ko-KR" sz="2000" dirty="0"/>
              <a:t> </a:t>
            </a:r>
            <a:r>
              <a:rPr lang="en-US" altLang="ko-KR" sz="2000" dirty="0" smtClean="0">
                <a:solidFill>
                  <a:schemeClr val="tx1"/>
                </a:solidFill>
              </a:rPr>
              <a:t>0.432mm</a:t>
            </a:r>
            <a:r>
              <a:rPr lang="en-US" altLang="ko-KR" sz="2000" baseline="30000" dirty="0" smtClean="0">
                <a:solidFill>
                  <a:schemeClr val="tx1"/>
                </a:solidFill>
              </a:rPr>
              <a:t>2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  <p:sp>
        <p:nvSpPr>
          <p:cNvPr id="225" name="모서리가 둥근 직사각형 224"/>
          <p:cNvSpPr/>
          <p:nvPr/>
        </p:nvSpPr>
        <p:spPr>
          <a:xfrm>
            <a:off x="16396534" y="40307683"/>
            <a:ext cx="2573585" cy="5187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r>
              <a:rPr lang="ko-KR" altLang="en-US" sz="2000" dirty="0">
                <a:solidFill>
                  <a:schemeClr val="tx1"/>
                </a:solidFill>
              </a:rPr>
              <a:t>전력 소모</a:t>
            </a:r>
            <a:r>
              <a:rPr lang="en-US" altLang="ko-KR" sz="2000" dirty="0">
                <a:solidFill>
                  <a:schemeClr val="tx1"/>
                </a:solidFill>
              </a:rPr>
              <a:t>: 0.1794mW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  <p:sp>
        <p:nvSpPr>
          <p:cNvPr id="226" name="모서리가 둥근 직사각형 225"/>
          <p:cNvSpPr/>
          <p:nvPr/>
        </p:nvSpPr>
        <p:spPr>
          <a:xfrm>
            <a:off x="19277533" y="40349015"/>
            <a:ext cx="2898495" cy="5187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r>
              <a:rPr lang="ko-KR" altLang="en-US" sz="2000" dirty="0">
                <a:solidFill>
                  <a:schemeClr val="tx1"/>
                </a:solidFill>
              </a:rPr>
              <a:t>변화 속도</a:t>
            </a:r>
            <a:r>
              <a:rPr lang="en-US" altLang="ko-KR" sz="2000" dirty="0">
                <a:solidFill>
                  <a:schemeClr val="tx1"/>
                </a:solidFill>
              </a:rPr>
              <a:t>: 24 </a:t>
            </a:r>
            <a:r>
              <a:rPr lang="en-US" altLang="ko-KR" sz="2000" dirty="0" err="1">
                <a:solidFill>
                  <a:schemeClr val="tx1"/>
                </a:solidFill>
              </a:rPr>
              <a:t>Ksamples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  <p:sp>
        <p:nvSpPr>
          <p:cNvPr id="227" name="모서리가 둥근 직사각형 226"/>
          <p:cNvSpPr/>
          <p:nvPr/>
        </p:nvSpPr>
        <p:spPr>
          <a:xfrm>
            <a:off x="22519924" y="40328387"/>
            <a:ext cx="2909237" cy="5187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r>
              <a:rPr lang="ko-KR" altLang="en-US" sz="2000" dirty="0">
                <a:solidFill>
                  <a:schemeClr val="tx1"/>
                </a:solidFill>
              </a:rPr>
              <a:t>전력 효율</a:t>
            </a:r>
            <a:r>
              <a:rPr lang="en-US" altLang="ko-KR" sz="2000" dirty="0">
                <a:solidFill>
                  <a:schemeClr val="tx1"/>
                </a:solidFill>
              </a:rPr>
              <a:t>:</a:t>
            </a:r>
            <a:r>
              <a:rPr lang="en-US" altLang="ko-KR" sz="2000" dirty="0"/>
              <a:t> </a:t>
            </a:r>
            <a:r>
              <a:rPr lang="en-US" altLang="ko-KR" sz="2000" dirty="0">
                <a:solidFill>
                  <a:schemeClr val="tx1"/>
                </a:solidFill>
              </a:rPr>
              <a:t>7.4nJ/sample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  <p:graphicFrame>
        <p:nvGraphicFramePr>
          <p:cNvPr id="7" name="개체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790227"/>
              </p:ext>
            </p:extLst>
          </p:nvPr>
        </p:nvGraphicFramePr>
        <p:xfrm>
          <a:off x="2743782" y="35366417"/>
          <a:ext cx="8093396" cy="4959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Visio" r:id="rId21" imgW="4829112" imgH="3478950" progId="Visio.Drawing.11">
                  <p:embed/>
                </p:oleObj>
              </mc:Choice>
              <mc:Fallback>
                <p:oleObj name="Visio" r:id="rId21" imgW="4829112" imgH="3478950" progId="Visio.Drawing.11">
                  <p:embed/>
                  <p:pic>
                    <p:nvPicPr>
                      <p:cNvPr id="0" name="ole_rId57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782" y="35366417"/>
                        <a:ext cx="8093396" cy="4959199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30275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4400550"/>
            <a:ext cx="302752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0" name="모서리가 둥근 직사각형 229"/>
          <p:cNvSpPr/>
          <p:nvPr/>
        </p:nvSpPr>
        <p:spPr>
          <a:xfrm>
            <a:off x="26321229" y="40290958"/>
            <a:ext cx="2039814" cy="5187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r>
              <a:rPr lang="ko-KR" altLang="en-US" sz="2000" dirty="0" err="1">
                <a:solidFill>
                  <a:schemeClr val="tx1"/>
                </a:solidFill>
              </a:rPr>
              <a:t>분해능</a:t>
            </a:r>
            <a:r>
              <a:rPr lang="en-US" altLang="ko-KR" sz="2000" dirty="0">
                <a:solidFill>
                  <a:schemeClr val="tx1"/>
                </a:solidFill>
              </a:rPr>
              <a:t>: </a:t>
            </a:r>
            <a:r>
              <a:rPr lang="ko-KR" altLang="en-US" sz="2000" dirty="0">
                <a:solidFill>
                  <a:schemeClr val="tx1"/>
                </a:solidFill>
              </a:rPr>
              <a:t>약 </a:t>
            </a:r>
            <a:r>
              <a:rPr lang="en-US" altLang="ko-KR" sz="2000" dirty="0">
                <a:solidFill>
                  <a:schemeClr val="tx1"/>
                </a:solidFill>
              </a:rPr>
              <a:t>0.5°C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3243" y="41484667"/>
            <a:ext cx="138591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latin typeface="+mj-ea"/>
                <a:ea typeface="+mj-ea"/>
              </a:rPr>
              <a:t>본 연구는 </a:t>
            </a:r>
            <a:r>
              <a:rPr lang="en-US" altLang="ko-KR" sz="2800" b="1" dirty="0">
                <a:latin typeface="+mj-ea"/>
                <a:ea typeface="+mj-ea"/>
              </a:rPr>
              <a:t>IDEC</a:t>
            </a:r>
            <a:r>
              <a:rPr lang="ko-KR" altLang="en-US" sz="2800" b="1" dirty="0">
                <a:latin typeface="+mj-ea"/>
                <a:ea typeface="+mj-ea"/>
              </a:rPr>
              <a:t>에서 </a:t>
            </a:r>
            <a:r>
              <a:rPr lang="en-US" altLang="ko-KR" sz="2800" b="1" dirty="0">
                <a:latin typeface="+mj-ea"/>
                <a:ea typeface="+mj-ea"/>
              </a:rPr>
              <a:t>MPW</a:t>
            </a:r>
            <a:r>
              <a:rPr lang="ko-KR" altLang="en-US" sz="2800" b="1" dirty="0">
                <a:latin typeface="+mj-ea"/>
                <a:ea typeface="+mj-ea"/>
              </a:rPr>
              <a:t>를 지원받아 </a:t>
            </a:r>
            <a:r>
              <a:rPr lang="ko-KR" altLang="en-US" sz="2800" b="1" dirty="0" smtClean="0">
                <a:latin typeface="+mj-ea"/>
                <a:ea typeface="+mj-ea"/>
              </a:rPr>
              <a:t>수행하였습니다</a:t>
            </a:r>
            <a:r>
              <a:rPr lang="en-US" altLang="ko-KR" sz="2800" b="1" dirty="0" smtClean="0">
                <a:latin typeface="+mj-ea"/>
                <a:ea typeface="+mj-ea"/>
              </a:rPr>
              <a:t>.</a:t>
            </a:r>
            <a:endParaRPr lang="en-US" altLang="ko-KR" sz="2800" b="1" dirty="0" smtClean="0">
              <a:latin typeface="+mj-ea"/>
              <a:ea typeface="+mj-ea"/>
            </a:endParaRPr>
          </a:p>
          <a:p>
            <a:r>
              <a:rPr lang="en-US" altLang="ko-KR" sz="2600" dirty="0"/>
              <a:t>The chip fabrication was supported by the IC Design Education Center(IDEC), Korea.</a:t>
            </a:r>
            <a:endParaRPr lang="ko-KR" altLang="en-US" sz="26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61277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</TotalTime>
  <Words>450</Words>
  <Application>Microsoft Office PowerPoint</Application>
  <PresentationFormat>사용자 지정</PresentationFormat>
  <Paragraphs>87</Paragraphs>
  <Slides>1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11" baseType="lpstr">
      <vt:lpstr>宋体</vt:lpstr>
      <vt:lpstr>맑은 고딕</vt:lpstr>
      <vt:lpstr>Arial</vt:lpstr>
      <vt:lpstr>Calibri</vt:lpstr>
      <vt:lpstr>Calibri Light</vt:lpstr>
      <vt:lpstr>Cambria Math</vt:lpstr>
      <vt:lpstr>Symbol</vt:lpstr>
      <vt:lpstr>Times New Roman</vt:lpstr>
      <vt:lpstr>Office 테마</vt:lpstr>
      <vt:lpstr>Visio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Registered User</dc:creator>
  <cp:lastModifiedBy>USER</cp:lastModifiedBy>
  <cp:revision>23</cp:revision>
  <dcterms:created xsi:type="dcterms:W3CDTF">2018-03-08T06:02:33Z</dcterms:created>
  <dcterms:modified xsi:type="dcterms:W3CDTF">2020-04-13T07:53:15Z</dcterms:modified>
</cp:coreProperties>
</file>